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6" r:id="rId3"/>
    <p:sldId id="267" r:id="rId4"/>
    <p:sldId id="277" r:id="rId5"/>
    <p:sldId id="268" r:id="rId6"/>
    <p:sldId id="274" r:id="rId7"/>
    <p:sldId id="273" r:id="rId8"/>
    <p:sldId id="287" r:id="rId9"/>
    <p:sldId id="278" r:id="rId10"/>
    <p:sldId id="276" r:id="rId11"/>
    <p:sldId id="288" r:id="rId12"/>
    <p:sldId id="275" r:id="rId13"/>
    <p:sldId id="257" r:id="rId14"/>
    <p:sldId id="261" r:id="rId15"/>
    <p:sldId id="283" r:id="rId16"/>
    <p:sldId id="279"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mentino" id="{397FCCDC-54ED-AC43-95C6-EF9157E18E5A}">
          <p14:sldIdLst>
            <p14:sldId id="256"/>
            <p14:sldId id="266"/>
            <p14:sldId id="267"/>
            <p14:sldId id="277"/>
            <p14:sldId id="268"/>
            <p14:sldId id="274"/>
            <p14:sldId id="273"/>
            <p14:sldId id="287"/>
            <p14:sldId id="278"/>
            <p14:sldId id="276"/>
            <p14:sldId id="288"/>
            <p14:sldId id="275"/>
          </p14:sldIdLst>
        </p14:section>
        <p14:section name="Some existing projects" id="{FFABFCF9-288F-EF4E-A416-D6B9FCA9D3EB}">
          <p14:sldIdLst>
            <p14:sldId id="257"/>
            <p14:sldId id="261"/>
            <p14:sldId id="283"/>
            <p14:sldId id="2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4" autoAdjust="0"/>
    <p:restoredTop sz="67347" autoAdjust="0"/>
  </p:normalViewPr>
  <p:slideViewPr>
    <p:cSldViewPr snapToGrid="0" snapToObjects="1">
      <p:cViewPr varScale="1">
        <p:scale>
          <a:sx n="78" d="100"/>
          <a:sy n="78" d="100"/>
        </p:scale>
        <p:origin x="-177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2.png>
</file>

<file path=ppt/media/image13.png>
</file>

<file path=ppt/media/image14.png>
</file>

<file path=ppt/media/image18.jpeg>
</file>

<file path=ppt/media/image19.jpeg>
</file>

<file path=ppt/media/image20.tiff>
</file>

<file path=ppt/media/image3.png>
</file>

<file path=ppt/media/image4.jpe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61DDB4F-C7A2-BA4D-BD6A-6FFA5B89832F}" type="datetimeFigureOut">
              <a:rPr lang="en-US" smtClean="0"/>
              <a:pPr/>
              <a:t>6/1/15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7785403-2B37-C047-9C15-41597230AF84}" type="slidenum">
              <a:rPr lang="en-US" smtClean="0"/>
              <a:pPr/>
              <a:t>‹#›</a:t>
            </a:fld>
            <a:endParaRPr lang="en-US"/>
          </a:p>
        </p:txBody>
      </p:sp>
    </p:spTree>
    <p:extLst>
      <p:ext uri="{BB962C8B-B14F-4D97-AF65-F5344CB8AC3E}">
        <p14:creationId xmlns:p14="http://schemas.microsoft.com/office/powerpoint/2010/main" val="22604736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a:t>
            </a:r>
            <a:r>
              <a:rPr lang="en-US" baseline="0" dirty="0" smtClean="0"/>
              <a:t> my name is Joel Koenka. I’m a second year PhD student in </a:t>
            </a:r>
            <a:r>
              <a:rPr lang="en-US" baseline="0" dirty="0" err="1" smtClean="0"/>
              <a:t>Uni</a:t>
            </a:r>
            <a:r>
              <a:rPr lang="en-US" baseline="0" dirty="0" smtClean="0"/>
              <a:t> Basel, doing analytical chemistry in the Hauser group.</a:t>
            </a:r>
          </a:p>
          <a:p>
            <a:r>
              <a:rPr lang="en-US" baseline="0" dirty="0" smtClean="0"/>
              <a:t>In our group we build our experimental settings from scratch, and when a setting is ready, we need to write up a software to control it.</a:t>
            </a:r>
          </a:p>
          <a:p>
            <a:r>
              <a:rPr lang="en-US" baseline="0" dirty="0" smtClean="0"/>
              <a:t>So about a year ago, I started developing a software framework that would fit all of our present settings and the ones to come.</a:t>
            </a:r>
          </a:p>
          <a:p>
            <a:endParaRPr lang="en-US" baseline="0" dirty="0" smtClean="0"/>
          </a:p>
          <a:p>
            <a:r>
              <a:rPr lang="en-US" baseline="0" dirty="0" smtClean="0"/>
              <a:t>I called it “Instrumentino”, as it’s a way to control “Arduino”-based instruments, and this is what this presentation is all about.</a:t>
            </a:r>
          </a:p>
        </p:txBody>
      </p:sp>
      <p:sp>
        <p:nvSpPr>
          <p:cNvPr id="4" name="Slide Number Placeholder 3"/>
          <p:cNvSpPr>
            <a:spLocks noGrp="1"/>
          </p:cNvSpPr>
          <p:nvPr>
            <p:ph type="sldNum" sz="quarter" idx="10"/>
          </p:nvPr>
        </p:nvSpPr>
        <p:spPr/>
        <p:txBody>
          <a:bodyPr/>
          <a:lstStyle/>
          <a:p>
            <a:fld id="{77785403-2B37-C047-9C15-41597230AF84}" type="slidenum">
              <a:rPr lang="en-US" smtClean="0"/>
              <a:pPr/>
              <a:t>1</a:t>
            </a:fld>
            <a:endParaRPr lang="en-US"/>
          </a:p>
        </p:txBody>
      </p:sp>
    </p:spTree>
    <p:extLst>
      <p:ext uri="{BB962C8B-B14F-4D97-AF65-F5344CB8AC3E}">
        <p14:creationId xmlns:p14="http://schemas.microsoft.com/office/powerpoint/2010/main" val="20952722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important aspect that guided us was to make </a:t>
            </a:r>
            <a:r>
              <a:rPr lang="en-US" i="1" dirty="0" smtClean="0"/>
              <a:t>Instrumentino</a:t>
            </a:r>
            <a:r>
              <a:rPr lang="en-US" dirty="0" smtClean="0"/>
              <a:t> as easy</a:t>
            </a:r>
            <a:r>
              <a:rPr lang="en-US" baseline="0" dirty="0" smtClean="0"/>
              <a:t> as possible to use.</a:t>
            </a:r>
          </a:p>
          <a:p>
            <a:r>
              <a:rPr lang="en-US" baseline="0" dirty="0" smtClean="0"/>
              <a:t>Potential users are students that are required to build new experimental setups, who not necessarily have such a broad background in programming.</a:t>
            </a:r>
          </a:p>
          <a:p>
            <a:endParaRPr lang="en-US" baseline="0" dirty="0" smtClean="0"/>
          </a:p>
          <a:p>
            <a:r>
              <a:rPr lang="en-US" dirty="0" smtClean="0"/>
              <a:t>This is why we internalized</a:t>
            </a:r>
            <a:r>
              <a:rPr lang="en-US" baseline="0" dirty="0" smtClean="0"/>
              <a:t> </a:t>
            </a:r>
            <a:r>
              <a:rPr lang="en-US" dirty="0" smtClean="0"/>
              <a:t>most of the programming effort inside </a:t>
            </a:r>
            <a:r>
              <a:rPr lang="en-US" i="1" baseline="0" dirty="0" smtClean="0"/>
              <a:t>Instrumentino</a:t>
            </a:r>
            <a:r>
              <a:rPr lang="en-US" baseline="0" dirty="0" smtClean="0"/>
              <a:t>. Newly built systems need only to have a short python file to describe them.</a:t>
            </a:r>
          </a:p>
          <a:p>
            <a:r>
              <a:rPr lang="en-US" baseline="0" dirty="0" smtClean="0"/>
              <a:t>In it, the components of the systems are described by Python classes, and a set of meaningful actions follow (and some wrapping code to make it all work together).</a:t>
            </a:r>
          </a:p>
        </p:txBody>
      </p:sp>
      <p:sp>
        <p:nvSpPr>
          <p:cNvPr id="4" name="Slide Number Placeholder 3"/>
          <p:cNvSpPr>
            <a:spLocks noGrp="1"/>
          </p:cNvSpPr>
          <p:nvPr>
            <p:ph type="sldNum" sz="quarter" idx="10"/>
          </p:nvPr>
        </p:nvSpPr>
        <p:spPr/>
        <p:txBody>
          <a:bodyPr/>
          <a:lstStyle/>
          <a:p>
            <a:fld id="{77785403-2B37-C047-9C15-41597230AF84}" type="slidenum">
              <a:rPr lang="en-US" smtClean="0"/>
              <a:pPr/>
              <a:t>10</a:t>
            </a:fld>
            <a:endParaRPr lang="en-US"/>
          </a:p>
        </p:txBody>
      </p:sp>
    </p:spTree>
    <p:extLst>
      <p:ext uri="{BB962C8B-B14F-4D97-AF65-F5344CB8AC3E}">
        <p14:creationId xmlns:p14="http://schemas.microsoft.com/office/powerpoint/2010/main" val="3868103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let’s think of a simple Capillary Electrophoresis (CE) system.</a:t>
            </a:r>
          </a:p>
          <a:p>
            <a:r>
              <a:rPr lang="en-US" baseline="0" dirty="0" smtClean="0"/>
              <a:t>You need a high voltage supply, a pressure regulator, some valves and a syringe pump.</a:t>
            </a:r>
          </a:p>
          <a:p>
            <a:r>
              <a:rPr lang="en-US" baseline="0" dirty="0" smtClean="0"/>
              <a:t>Relevant actions would be: to flush the capillary with buffer, inject a sample, and start a separation.</a:t>
            </a:r>
          </a:p>
          <a:p>
            <a:r>
              <a:rPr lang="en-US" baseline="0" dirty="0" smtClean="0"/>
              <a:t>Using these actions, you can them define experimental methods for a whole separation.</a:t>
            </a:r>
          </a:p>
          <a:p>
            <a:endParaRPr lang="en-US" baseline="0" dirty="0" smtClean="0"/>
          </a:p>
          <a:p>
            <a:r>
              <a:rPr lang="en-US" baseline="0" dirty="0" smtClean="0"/>
              <a:t>This is the only thing needed – and Voila! A custom made GUI to run your experiments.</a:t>
            </a:r>
            <a:endParaRPr lang="en-US" dirty="0"/>
          </a:p>
        </p:txBody>
      </p:sp>
      <p:sp>
        <p:nvSpPr>
          <p:cNvPr id="4" name="Slide Number Placeholder 3"/>
          <p:cNvSpPr>
            <a:spLocks noGrp="1"/>
          </p:cNvSpPr>
          <p:nvPr>
            <p:ph type="sldNum" sz="quarter" idx="10"/>
          </p:nvPr>
        </p:nvSpPr>
        <p:spPr/>
        <p:txBody>
          <a:bodyPr/>
          <a:lstStyle/>
          <a:p>
            <a:fld id="{77785403-2B37-C047-9C15-41597230AF84}" type="slidenum">
              <a:rPr lang="en-US" smtClean="0"/>
              <a:pPr/>
              <a:t>11</a:t>
            </a:fld>
            <a:endParaRPr lang="en-US"/>
          </a:p>
        </p:txBody>
      </p:sp>
    </p:spTree>
    <p:extLst>
      <p:ext uri="{BB962C8B-B14F-4D97-AF65-F5344CB8AC3E}">
        <p14:creationId xmlns:p14="http://schemas.microsoft.com/office/powerpoint/2010/main" val="3868103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user interface is divided to three logical parts.</a:t>
            </a:r>
          </a:p>
          <a:p>
            <a:r>
              <a:rPr lang="en-US" baseline="0" dirty="0" smtClean="0"/>
              <a:t>On the left there is a list of components, and means to directly control and observe their relevant values (for example: a pressure controller would have a text box with the pressure it outputs)</a:t>
            </a:r>
          </a:p>
          <a:p>
            <a:endParaRPr lang="en-US" baseline="0" dirty="0" smtClean="0"/>
          </a:p>
          <a:p>
            <a:r>
              <a:rPr lang="en-US" baseline="0" dirty="0" smtClean="0"/>
              <a:t>In the middle, there’s a panel to control your set your run flow: Lists of actions (which are called methods), that can be saved and used later.</a:t>
            </a:r>
          </a:p>
          <a:p>
            <a:r>
              <a:rPr lang="en-US" baseline="0" dirty="0" smtClean="0"/>
              <a:t>These methods can be bundled up (using the second tab) to create long run sequences, and you can let your system run for days, uninterrupted.</a:t>
            </a:r>
          </a:p>
          <a:p>
            <a:endParaRPr lang="en-US" baseline="0" dirty="0" smtClean="0"/>
          </a:p>
          <a:p>
            <a:r>
              <a:rPr lang="en-US" baseline="0" dirty="0" smtClean="0"/>
              <a:t>If something goes wrong, you can always press the big red STOP button </a:t>
            </a:r>
            <a:r>
              <a:rPr lang="en-US" baseline="0" dirty="0" smtClean="0">
                <a:sym typeface="Wingdings"/>
              </a:rPr>
              <a:t></a:t>
            </a:r>
            <a:r>
              <a:rPr lang="en-US" baseline="0" dirty="0" smtClean="0"/>
              <a:t>.</a:t>
            </a:r>
          </a:p>
          <a:p>
            <a:endParaRPr lang="en-US" baseline="0" dirty="0" smtClean="0"/>
          </a:p>
          <a:p>
            <a:r>
              <a:rPr lang="en-US" baseline="0" dirty="0" smtClean="0"/>
              <a:t>On the right, there is a logging panel, showing the relevant system signals over time. On the same panel there’s also a tab that records the user’s actions. Kind of a log file.</a:t>
            </a:r>
          </a:p>
        </p:txBody>
      </p:sp>
      <p:sp>
        <p:nvSpPr>
          <p:cNvPr id="4" name="Slide Number Placeholder 3"/>
          <p:cNvSpPr>
            <a:spLocks noGrp="1"/>
          </p:cNvSpPr>
          <p:nvPr>
            <p:ph type="sldNum" sz="quarter" idx="10"/>
          </p:nvPr>
        </p:nvSpPr>
        <p:spPr/>
        <p:txBody>
          <a:bodyPr/>
          <a:lstStyle/>
          <a:p>
            <a:fld id="{77785403-2B37-C047-9C15-41597230AF84}" type="slidenum">
              <a:rPr lang="en-US" smtClean="0"/>
              <a:pPr/>
              <a:t>12</a:t>
            </a:fld>
            <a:endParaRPr lang="en-US"/>
          </a:p>
        </p:txBody>
      </p:sp>
    </p:spTree>
    <p:extLst>
      <p:ext uri="{BB962C8B-B14F-4D97-AF65-F5344CB8AC3E}">
        <p14:creationId xmlns:p14="http://schemas.microsoft.com/office/powerpoint/2010/main" val="2850465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in a nutshell</a:t>
            </a:r>
            <a:r>
              <a:rPr lang="en-US" baseline="0" dirty="0" smtClean="0"/>
              <a:t> is </a:t>
            </a:r>
            <a:r>
              <a:rPr lang="en-US" i="1" baseline="0" dirty="0" err="1" smtClean="0"/>
              <a:t>Instrumentino</a:t>
            </a:r>
            <a:endParaRPr lang="en-US" i="1" dirty="0" smtClean="0"/>
          </a:p>
          <a:p>
            <a:r>
              <a:rPr lang="en-US" dirty="0" smtClean="0"/>
              <a:t>I could go over in more details into the user interface</a:t>
            </a:r>
            <a:r>
              <a:rPr lang="en-US" baseline="0" dirty="0" smtClean="0"/>
              <a:t> and the way the software is built, but this is fitting to a longer talk.</a:t>
            </a:r>
          </a:p>
          <a:p>
            <a:r>
              <a:rPr lang="en-US" baseline="0" dirty="0" smtClean="0"/>
              <a:t>Instead, in the last few minutes I’d like to cover some of the projects we’ve already made in our group – using Instrumentino</a:t>
            </a:r>
          </a:p>
          <a:p>
            <a:endParaRPr lang="en-US" baseline="0" dirty="0" smtClean="0"/>
          </a:p>
          <a:p>
            <a:r>
              <a:rPr lang="en-US" baseline="0" dirty="0" smtClean="0"/>
              <a:t>* Not all projects are shown. For more information, contact the Author</a:t>
            </a:r>
            <a:endParaRPr lang="en-US" dirty="0" smtClean="0"/>
          </a:p>
        </p:txBody>
      </p:sp>
      <p:sp>
        <p:nvSpPr>
          <p:cNvPr id="4" name="Slide Number Placeholder 3"/>
          <p:cNvSpPr>
            <a:spLocks noGrp="1"/>
          </p:cNvSpPr>
          <p:nvPr>
            <p:ph type="sldNum" sz="quarter" idx="10"/>
          </p:nvPr>
        </p:nvSpPr>
        <p:spPr/>
        <p:txBody>
          <a:bodyPr/>
          <a:lstStyle/>
          <a:p>
            <a:fld id="{77785403-2B37-C047-9C15-41597230AF84}" type="slidenum">
              <a:rPr lang="en-US" smtClean="0"/>
              <a:pPr/>
              <a:t>13</a:t>
            </a:fld>
            <a:endParaRPr lang="en-US"/>
          </a:p>
        </p:txBody>
      </p:sp>
    </p:spTree>
    <p:extLst>
      <p:ext uri="{BB962C8B-B14F-4D97-AF65-F5344CB8AC3E}">
        <p14:creationId xmlns:p14="http://schemas.microsoft.com/office/powerpoint/2010/main" val="2677144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very common piece of equipment you</a:t>
            </a:r>
            <a:r>
              <a:rPr lang="en-US" baseline="0" dirty="0" smtClean="0"/>
              <a:t> find in research labs is the Mass Flow Controller.</a:t>
            </a:r>
          </a:p>
          <a:p>
            <a:r>
              <a:rPr lang="en-US" baseline="0" dirty="0" smtClean="0"/>
              <a:t>You could buy an MFC control box for a few hundreds or even thousands francs, or you could build it alone, like we have done, and pay around 50 francs.</a:t>
            </a:r>
          </a:p>
          <a:p>
            <a:r>
              <a:rPr lang="en-US" baseline="0" dirty="0" smtClean="0"/>
              <a:t>Using this box, you can automatically control 4 MFCs using </a:t>
            </a:r>
            <a:r>
              <a:rPr lang="en-US" baseline="0" dirty="0" err="1" smtClean="0"/>
              <a:t>Instrumentino</a:t>
            </a:r>
            <a:r>
              <a:rPr lang="en-US" baseline="0" dirty="0" smtClean="0"/>
              <a:t>.</a:t>
            </a:r>
          </a:p>
        </p:txBody>
      </p:sp>
      <p:sp>
        <p:nvSpPr>
          <p:cNvPr id="4" name="Slide Number Placeholder 3"/>
          <p:cNvSpPr>
            <a:spLocks noGrp="1"/>
          </p:cNvSpPr>
          <p:nvPr>
            <p:ph type="sldNum" sz="quarter" idx="10"/>
          </p:nvPr>
        </p:nvSpPr>
        <p:spPr/>
        <p:txBody>
          <a:bodyPr/>
          <a:lstStyle/>
          <a:p>
            <a:fld id="{77785403-2B37-C047-9C15-41597230AF84}" type="slidenum">
              <a:rPr lang="en-US" smtClean="0"/>
              <a:pPr/>
              <a:t>14</a:t>
            </a:fld>
            <a:endParaRPr lang="en-US"/>
          </a:p>
        </p:txBody>
      </p:sp>
    </p:spTree>
    <p:extLst>
      <p:ext uri="{BB962C8B-B14F-4D97-AF65-F5344CB8AC3E}">
        <p14:creationId xmlns:p14="http://schemas.microsoft.com/office/powerpoint/2010/main" val="2559801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group we do a lot of CE, in many variations.</a:t>
            </a:r>
          </a:p>
          <a:p>
            <a:r>
              <a:rPr lang="en-US" baseline="0" dirty="0" smtClean="0"/>
              <a:t>During his PhD, Dr. Jorge </a:t>
            </a:r>
            <a:r>
              <a:rPr lang="en-US" baseline="0" dirty="0" err="1" smtClean="0"/>
              <a:t>Saiz</a:t>
            </a:r>
            <a:r>
              <a:rPr lang="en-US" baseline="0" dirty="0" smtClean="0"/>
              <a:t> was a joint student of Prof. Hauser in Basel and Prof. Garcia-Ruiz in Madrid.</a:t>
            </a:r>
          </a:p>
          <a:p>
            <a:r>
              <a:rPr lang="en-US" baseline="0" dirty="0" smtClean="0"/>
              <a:t>Together with him we’ve developed several CE systems for different purposes.</a:t>
            </a:r>
          </a:p>
          <a:p>
            <a:r>
              <a:rPr lang="en-US" baseline="0" dirty="0" smtClean="0"/>
              <a:t>One of them is the portable dual-capillary CE, for the simultaneous analysis of anions and </a:t>
            </a:r>
            <a:r>
              <a:rPr lang="en-US" baseline="0" dirty="0" err="1" smtClean="0"/>
              <a:t>cations</a:t>
            </a:r>
            <a:r>
              <a:rPr lang="en-US" baseline="0" dirty="0" smtClean="0"/>
              <a:t>.</a:t>
            </a:r>
          </a:p>
          <a:p>
            <a:r>
              <a:rPr lang="en-US" baseline="0" dirty="0" smtClean="0"/>
              <a:t>It was used for determining inorganic ions in consumer fireworks</a:t>
            </a:r>
            <a:endParaRPr lang="en-US" dirty="0"/>
          </a:p>
        </p:txBody>
      </p:sp>
      <p:sp>
        <p:nvSpPr>
          <p:cNvPr id="4" name="Slide Number Placeholder 3"/>
          <p:cNvSpPr>
            <a:spLocks noGrp="1"/>
          </p:cNvSpPr>
          <p:nvPr>
            <p:ph type="sldNum" sz="quarter" idx="10"/>
          </p:nvPr>
        </p:nvSpPr>
        <p:spPr/>
        <p:txBody>
          <a:bodyPr/>
          <a:lstStyle/>
          <a:p>
            <a:fld id="{77785403-2B37-C047-9C15-41597230AF84}" type="slidenum">
              <a:rPr lang="en-US" smtClean="0"/>
              <a:pPr/>
              <a:t>15</a:t>
            </a:fld>
            <a:endParaRPr lang="en-US"/>
          </a:p>
        </p:txBody>
      </p:sp>
    </p:spTree>
    <p:extLst>
      <p:ext uri="{BB962C8B-B14F-4D97-AF65-F5344CB8AC3E}">
        <p14:creationId xmlns:p14="http://schemas.microsoft.com/office/powerpoint/2010/main" val="2249307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a:t>
            </a:r>
            <a:r>
              <a:rPr lang="en-US" baseline="0" dirty="0" smtClean="0"/>
              <a:t> for listening. If you found </a:t>
            </a:r>
            <a:r>
              <a:rPr lang="en-US" baseline="0" dirty="0" err="1" smtClean="0"/>
              <a:t>Instrumentino</a:t>
            </a:r>
            <a:r>
              <a:rPr lang="en-US" baseline="0" dirty="0" smtClean="0"/>
              <a:t> might help in your research, please contact us – we’re looking forward for future collaborations.</a:t>
            </a:r>
          </a:p>
        </p:txBody>
      </p:sp>
      <p:sp>
        <p:nvSpPr>
          <p:cNvPr id="4" name="Slide Number Placeholder 3"/>
          <p:cNvSpPr>
            <a:spLocks noGrp="1"/>
          </p:cNvSpPr>
          <p:nvPr>
            <p:ph type="sldNum" sz="quarter" idx="10"/>
          </p:nvPr>
        </p:nvSpPr>
        <p:spPr/>
        <p:txBody>
          <a:bodyPr/>
          <a:lstStyle/>
          <a:p>
            <a:fld id="{77785403-2B37-C047-9C15-41597230AF84}" type="slidenum">
              <a:rPr lang="en-US" smtClean="0"/>
              <a:pPr/>
              <a:t>16</a:t>
            </a:fld>
            <a:endParaRPr lang="en-US"/>
          </a:p>
        </p:txBody>
      </p:sp>
    </p:spTree>
    <p:extLst>
      <p:ext uri="{BB962C8B-B14F-4D97-AF65-F5344CB8AC3E}">
        <p14:creationId xmlns:p14="http://schemas.microsoft.com/office/powerpoint/2010/main" val="2677144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say</a:t>
            </a:r>
            <a:r>
              <a:rPr lang="en-US" baseline="0" dirty="0" smtClean="0"/>
              <a:t> you’ve got an idea! A new way for doing something, no one has done ever done before.</a:t>
            </a:r>
          </a:p>
          <a:p>
            <a:r>
              <a:rPr lang="en-US" baseline="0" dirty="0" smtClean="0"/>
              <a:t>That’s what science is all about, right?</a:t>
            </a:r>
          </a:p>
          <a:p>
            <a:r>
              <a:rPr lang="en-US" baseline="0" dirty="0" smtClean="0"/>
              <a:t>The problem is –</a:t>
            </a:r>
            <a:r>
              <a:rPr lang="en-US" b="1" baseline="0" dirty="0" smtClean="0"/>
              <a:t>no one has ever done it before!</a:t>
            </a:r>
            <a:r>
              <a:rPr lang="en-US" baseline="0" dirty="0" smtClean="0"/>
              <a:t> You can’t just to to the store and buy an instrument!</a:t>
            </a:r>
          </a:p>
          <a:p>
            <a:r>
              <a:rPr lang="en-US" b="1" baseline="0" dirty="0" smtClean="0"/>
              <a:t>You have to build it!</a:t>
            </a:r>
          </a:p>
        </p:txBody>
      </p:sp>
      <p:sp>
        <p:nvSpPr>
          <p:cNvPr id="4" name="Slide Number Placeholder 3"/>
          <p:cNvSpPr>
            <a:spLocks noGrp="1"/>
          </p:cNvSpPr>
          <p:nvPr>
            <p:ph type="sldNum" sz="quarter" idx="10"/>
          </p:nvPr>
        </p:nvSpPr>
        <p:spPr/>
        <p:txBody>
          <a:bodyPr/>
          <a:lstStyle/>
          <a:p>
            <a:fld id="{77785403-2B37-C047-9C15-41597230AF84}" type="slidenum">
              <a:rPr lang="en-US" smtClean="0"/>
              <a:pPr/>
              <a:t>2</a:t>
            </a:fld>
            <a:endParaRPr lang="en-US"/>
          </a:p>
        </p:txBody>
      </p:sp>
    </p:spTree>
    <p:extLst>
      <p:ext uri="{BB962C8B-B14F-4D97-AF65-F5344CB8AC3E}">
        <p14:creationId xmlns:p14="http://schemas.microsoft.com/office/powerpoint/2010/main" val="3049030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you sit and think, sketch</a:t>
            </a:r>
            <a:r>
              <a:rPr lang="en-US" baseline="0" dirty="0" smtClean="0"/>
              <a:t> up</a:t>
            </a:r>
            <a:r>
              <a:rPr lang="en-US" dirty="0" smtClean="0"/>
              <a:t> a design, get the right parts and</a:t>
            </a:r>
            <a:r>
              <a:rPr lang="en-US" baseline="0" dirty="0" smtClean="0"/>
              <a:t> fit them all together.</a:t>
            </a:r>
          </a:p>
          <a:p>
            <a:endParaRPr lang="en-US" baseline="0" dirty="0" smtClean="0"/>
          </a:p>
          <a:p>
            <a:r>
              <a:rPr lang="en-US" baseline="0" dirty="0" smtClean="0"/>
              <a:t>And as it’s already 2014, the parts are most likely to be electrically controlled, so in order to start using them, you need to hook them up to your PC.</a:t>
            </a:r>
          </a:p>
          <a:p>
            <a:r>
              <a:rPr lang="en-US" baseline="0" dirty="0" smtClean="0"/>
              <a:t>Now, most hardware units don’t just come with a USB, but rather with some kind of electrical connector. This needs to be mediated to a PC by some kind of hardware controller.</a:t>
            </a:r>
          </a:p>
          <a:p>
            <a:endParaRPr lang="en-US" dirty="0"/>
          </a:p>
        </p:txBody>
      </p:sp>
      <p:sp>
        <p:nvSpPr>
          <p:cNvPr id="4" name="Slide Number Placeholder 3"/>
          <p:cNvSpPr>
            <a:spLocks noGrp="1"/>
          </p:cNvSpPr>
          <p:nvPr>
            <p:ph type="sldNum" sz="quarter" idx="10"/>
          </p:nvPr>
        </p:nvSpPr>
        <p:spPr/>
        <p:txBody>
          <a:bodyPr/>
          <a:lstStyle/>
          <a:p>
            <a:fld id="{77785403-2B37-C047-9C15-41597230AF84}" type="slidenum">
              <a:rPr lang="en-US" smtClean="0"/>
              <a:pPr/>
              <a:t>3</a:t>
            </a:fld>
            <a:endParaRPr lang="en-US"/>
          </a:p>
        </p:txBody>
      </p:sp>
    </p:spTree>
    <p:extLst>
      <p:ext uri="{BB962C8B-B14F-4D97-AF65-F5344CB8AC3E}">
        <p14:creationId xmlns:p14="http://schemas.microsoft.com/office/powerpoint/2010/main" val="2259374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type of hardware controller, that gained a lot of popularity over the last years  - is using the Arduino.</a:t>
            </a:r>
          </a:p>
          <a:p>
            <a:endParaRPr lang="en-US" baseline="0" dirty="0" smtClean="0"/>
          </a:p>
          <a:p>
            <a:r>
              <a:rPr lang="en-US" baseline="0" dirty="0" smtClean="0"/>
              <a:t>An Arduino typically connects to a PC using a USB cable, and can be programmed very easily, to control all sorts of hardware units.</a:t>
            </a:r>
          </a:p>
          <a:p>
            <a:r>
              <a:rPr lang="en-US" baseline="0" dirty="0" smtClean="0"/>
              <a:t>The control is done in the lowest level possible – meaning by setting voltages and currents to the right pins.</a:t>
            </a:r>
          </a:p>
          <a:p>
            <a:endParaRPr lang="en-US" baseline="0" dirty="0" smtClean="0"/>
          </a:p>
          <a:p>
            <a:r>
              <a:rPr lang="en-US" baseline="0" dirty="0" smtClean="0"/>
              <a:t>Arduino is an open-source hardware microcontroller, which means that all of the blueprints needed to create one are available online. From the card’s dimensions, through the electrical connections, to the code sitting in processor. It’s all there and free to use.</a:t>
            </a:r>
          </a:p>
          <a:p>
            <a:endParaRPr lang="en-US" baseline="0" dirty="0" smtClean="0"/>
          </a:p>
          <a:p>
            <a:r>
              <a:rPr lang="en-US" baseline="0" dirty="0" smtClean="0"/>
              <a:t>And on top of that, it’s very cheap! You can get a basic Arduino for about 10$.</a:t>
            </a:r>
          </a:p>
          <a:p>
            <a:r>
              <a:rPr lang="en-US" baseline="0" dirty="0" smtClean="0"/>
              <a:t>Those that lack experience in electronics or programming can find plenty of guides and user experience on the web, which is very helpful.</a:t>
            </a:r>
          </a:p>
        </p:txBody>
      </p:sp>
      <p:sp>
        <p:nvSpPr>
          <p:cNvPr id="4" name="Slide Number Placeholder 3"/>
          <p:cNvSpPr>
            <a:spLocks noGrp="1"/>
          </p:cNvSpPr>
          <p:nvPr>
            <p:ph type="sldNum" sz="quarter" idx="10"/>
          </p:nvPr>
        </p:nvSpPr>
        <p:spPr/>
        <p:txBody>
          <a:bodyPr/>
          <a:lstStyle/>
          <a:p>
            <a:fld id="{77785403-2B37-C047-9C15-41597230AF84}" type="slidenum">
              <a:rPr lang="en-US" smtClean="0"/>
              <a:pPr/>
              <a:t>4</a:t>
            </a:fld>
            <a:endParaRPr lang="en-US"/>
          </a:p>
        </p:txBody>
      </p:sp>
    </p:spTree>
    <p:extLst>
      <p:ext uri="{BB962C8B-B14F-4D97-AF65-F5344CB8AC3E}">
        <p14:creationId xmlns:p14="http://schemas.microsoft.com/office/powerpoint/2010/main" val="1746680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are, however, hardware units which are more difficult to control in such a low level. These usually need a proprietary controller, supplied together with them.</a:t>
            </a:r>
          </a:p>
          <a:p>
            <a:r>
              <a:rPr lang="en-US" baseline="0" dirty="0" smtClean="0"/>
              <a:t>These are commercial products, so they have a black box architecture – meaning, you get a proprietary software, written by the company, that lets you control their hardware.</a:t>
            </a:r>
          </a:p>
          <a:p>
            <a:endParaRPr lang="en-US" baseline="0" dirty="0" smtClean="0"/>
          </a:p>
          <a:p>
            <a:r>
              <a:rPr lang="en-US" baseline="0" dirty="0" smtClean="0"/>
              <a:t>This is all ok, until you have an idea that is out of the box, and let’s say – you build a system that uses components form several companies.</a:t>
            </a:r>
          </a:p>
          <a:p>
            <a:r>
              <a:rPr lang="en-US" baseline="0" dirty="0" smtClean="0"/>
              <a:t>Then you have two (or more) proprietary control programs that you need to run in parallel in order to control the whole system, and that’s not convenient at all.</a:t>
            </a:r>
          </a:p>
          <a:p>
            <a:endParaRPr lang="en-US" baseline="0" dirty="0" smtClean="0"/>
          </a:p>
          <a:p>
            <a:r>
              <a:rPr lang="en-US" baseline="0" dirty="0" smtClean="0"/>
              <a:t>Some manufacturers, however, are aware of this, so they provide an API (an application programming interface), which is a way for other programs to “speak” with the controller.</a:t>
            </a:r>
          </a:p>
        </p:txBody>
      </p:sp>
      <p:sp>
        <p:nvSpPr>
          <p:cNvPr id="4" name="Slide Number Placeholder 3"/>
          <p:cNvSpPr>
            <a:spLocks noGrp="1"/>
          </p:cNvSpPr>
          <p:nvPr>
            <p:ph type="sldNum" sz="quarter" idx="10"/>
          </p:nvPr>
        </p:nvSpPr>
        <p:spPr/>
        <p:txBody>
          <a:bodyPr/>
          <a:lstStyle/>
          <a:p>
            <a:fld id="{77785403-2B37-C047-9C15-41597230AF84}" type="slidenum">
              <a:rPr lang="en-US" smtClean="0"/>
              <a:pPr/>
              <a:t>5</a:t>
            </a:fld>
            <a:endParaRPr lang="en-US"/>
          </a:p>
        </p:txBody>
      </p:sp>
    </p:spTree>
    <p:extLst>
      <p:ext uri="{BB962C8B-B14F-4D97-AF65-F5344CB8AC3E}">
        <p14:creationId xmlns:p14="http://schemas.microsoft.com/office/powerpoint/2010/main" val="1746680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best would be if</a:t>
            </a:r>
            <a:r>
              <a:rPr lang="en-US" baseline="0" dirty="0" smtClean="0"/>
              <a:t> a single software could use these APIs to control the entire system, and orchestrate all of its components to conduct your experiment.</a:t>
            </a:r>
          </a:p>
          <a:p>
            <a:endParaRPr lang="en-US" dirty="0"/>
          </a:p>
        </p:txBody>
      </p:sp>
      <p:sp>
        <p:nvSpPr>
          <p:cNvPr id="4" name="Slide Number Placeholder 3"/>
          <p:cNvSpPr>
            <a:spLocks noGrp="1"/>
          </p:cNvSpPr>
          <p:nvPr>
            <p:ph type="sldNum" sz="quarter" idx="10"/>
          </p:nvPr>
        </p:nvSpPr>
        <p:spPr/>
        <p:txBody>
          <a:bodyPr/>
          <a:lstStyle/>
          <a:p>
            <a:fld id="{77785403-2B37-C047-9C15-41597230AF84}" type="slidenum">
              <a:rPr lang="en-US" smtClean="0"/>
              <a:pPr/>
              <a:t>6</a:t>
            </a:fld>
            <a:endParaRPr lang="en-US"/>
          </a:p>
        </p:txBody>
      </p:sp>
    </p:spTree>
    <p:extLst>
      <p:ext uri="{BB962C8B-B14F-4D97-AF65-F5344CB8AC3E}">
        <p14:creationId xmlns:p14="http://schemas.microsoft.com/office/powerpoint/2010/main" val="22593740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Such a program</a:t>
            </a:r>
            <a:r>
              <a:rPr lang="en-US" baseline="0" dirty="0" smtClean="0"/>
              <a:t> would be also required to:</a:t>
            </a:r>
          </a:p>
          <a:p>
            <a:pPr marL="171450" indent="-171450">
              <a:buFontTx/>
              <a:buChar char="-"/>
            </a:pPr>
            <a:r>
              <a:rPr lang="en-US" baseline="0" dirty="0" smtClean="0"/>
              <a:t>Run automatically</a:t>
            </a:r>
          </a:p>
          <a:p>
            <a:pPr marL="171450" indent="-171450">
              <a:buFontTx/>
              <a:buChar char="-"/>
            </a:pPr>
            <a:r>
              <a:rPr lang="en-US" baseline="0" dirty="0" smtClean="0"/>
              <a:t>Provide relevant data on the screen, and save it for later use</a:t>
            </a:r>
          </a:p>
          <a:p>
            <a:pPr marL="171450" indent="-171450">
              <a:buFontTx/>
              <a:buChar char="-"/>
            </a:pPr>
            <a:r>
              <a:rPr lang="en-US" baseline="0" dirty="0" smtClean="0"/>
              <a:t>And it would be nice if it would run on all platforms and be as simple to use as possible, so setting up a new system wouldn’t be a hassle</a:t>
            </a:r>
          </a:p>
          <a:p>
            <a:pPr marL="171450" indent="-171450">
              <a:buFontTx/>
              <a:buChar char="-"/>
            </a:pPr>
            <a:endParaRPr lang="en-US" baseline="0" dirty="0" smtClean="0"/>
          </a:p>
          <a:p>
            <a:pPr marL="0" indent="0">
              <a:buFontTx/>
              <a:buNone/>
            </a:pPr>
            <a:r>
              <a:rPr lang="en-US" baseline="0" dirty="0" smtClean="0"/>
              <a:t>With that in mind, I we set out to write our new control software framework: </a:t>
            </a:r>
            <a:r>
              <a:rPr lang="en-US" i="1" baseline="0" dirty="0" smtClean="0"/>
              <a:t>Instrumentino</a:t>
            </a:r>
          </a:p>
        </p:txBody>
      </p:sp>
      <p:sp>
        <p:nvSpPr>
          <p:cNvPr id="4" name="Slide Number Placeholder 3"/>
          <p:cNvSpPr>
            <a:spLocks noGrp="1"/>
          </p:cNvSpPr>
          <p:nvPr>
            <p:ph type="sldNum" sz="quarter" idx="10"/>
          </p:nvPr>
        </p:nvSpPr>
        <p:spPr/>
        <p:txBody>
          <a:bodyPr/>
          <a:lstStyle/>
          <a:p>
            <a:fld id="{77785403-2B37-C047-9C15-41597230AF84}" type="slidenum">
              <a:rPr lang="en-US" smtClean="0"/>
              <a:pPr/>
              <a:t>7</a:t>
            </a:fld>
            <a:endParaRPr lang="en-US"/>
          </a:p>
        </p:txBody>
      </p:sp>
    </p:spTree>
    <p:extLst>
      <p:ext uri="{BB962C8B-B14F-4D97-AF65-F5344CB8AC3E}">
        <p14:creationId xmlns:p14="http://schemas.microsoft.com/office/powerpoint/2010/main" val="2509788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Instrumentino</a:t>
            </a:r>
            <a:r>
              <a:rPr lang="en-US" baseline="0" dirty="0" smtClean="0"/>
              <a:t> is an open-source (and free of charge) software platform for creating custom made GUIs for experimental systems.</a:t>
            </a:r>
          </a:p>
          <a:p>
            <a:r>
              <a:rPr lang="en-US" baseline="0" dirty="0" smtClean="0"/>
              <a:t>It’s written in Python, which is a very common and high-level programming language, so it’s relatively easy to master.</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Though</a:t>
            </a:r>
            <a:r>
              <a:rPr lang="en-US" baseline="0" dirty="0" smtClean="0"/>
              <a:t> there are similar commercial solutions such as </a:t>
            </a:r>
            <a:r>
              <a:rPr lang="en-US" baseline="0" dirty="0" err="1" smtClean="0"/>
              <a:t>LabView</a:t>
            </a:r>
            <a:r>
              <a:rPr lang="en-US" baseline="0" dirty="0" smtClean="0"/>
              <a:t>, they tend to be very expensive, and sometimes difficult to handle.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r>
              <a:rPr lang="en-US" baseline="0" dirty="0" smtClean="0"/>
              <a:t>And a year after we’ve started developing it, it’s easy to see it was worth the effort.</a:t>
            </a:r>
          </a:p>
          <a:p>
            <a:r>
              <a:rPr lang="en-US" baseline="0" dirty="0" smtClean="0"/>
              <a:t>By using </a:t>
            </a:r>
            <a:r>
              <a:rPr lang="en-US" i="1" baseline="0" dirty="0" err="1" smtClean="0"/>
              <a:t>Instrumentino</a:t>
            </a:r>
            <a:r>
              <a:rPr lang="en-US" baseline="0" dirty="0" smtClean="0"/>
              <a:t> in our group, we basically took the software development efforts out of the equation.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77785403-2B37-C047-9C15-41597230AF84}" type="slidenum">
              <a:rPr lang="en-US" smtClean="0"/>
              <a:pPr/>
              <a:t>8</a:t>
            </a:fld>
            <a:endParaRPr lang="en-US"/>
          </a:p>
        </p:txBody>
      </p:sp>
    </p:spTree>
    <p:extLst>
      <p:ext uri="{BB962C8B-B14F-4D97-AF65-F5344CB8AC3E}">
        <p14:creationId xmlns:p14="http://schemas.microsoft.com/office/powerpoint/2010/main" val="39661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Instrumentino</a:t>
            </a:r>
            <a:r>
              <a:rPr lang="en-US" baseline="0" dirty="0" smtClean="0"/>
              <a:t> is released along with its source code, so users with different levels of expertise can interact with it.</a:t>
            </a:r>
          </a:p>
          <a:p>
            <a:endParaRPr lang="en-US" baseline="0" dirty="0" smtClean="0"/>
          </a:p>
          <a:p>
            <a:r>
              <a:rPr lang="en-US" baseline="0" dirty="0" smtClean="0"/>
              <a:t>Normal users will simply use the GUI to run their experiments, as in any commercial system.</a:t>
            </a:r>
          </a:p>
          <a:p>
            <a:r>
              <a:rPr lang="en-US" baseline="0" dirty="0" smtClean="0"/>
              <a:t>Advanced users can write the description files for newly built experiments</a:t>
            </a:r>
          </a:p>
          <a:p>
            <a:r>
              <a:rPr lang="en-US" baseline="0" dirty="0" smtClean="0"/>
              <a:t>And fellow developers can add new features and capabilities to </a:t>
            </a:r>
            <a:r>
              <a:rPr lang="en-US" i="1" baseline="0" dirty="0" smtClean="0"/>
              <a:t>Instrumentino</a:t>
            </a:r>
            <a:r>
              <a:rPr lang="en-US" baseline="0" dirty="0" smtClean="0"/>
              <a:t>, making it better for everyone.</a:t>
            </a:r>
          </a:p>
        </p:txBody>
      </p:sp>
      <p:sp>
        <p:nvSpPr>
          <p:cNvPr id="4" name="Slide Number Placeholder 3"/>
          <p:cNvSpPr>
            <a:spLocks noGrp="1"/>
          </p:cNvSpPr>
          <p:nvPr>
            <p:ph type="sldNum" sz="quarter" idx="10"/>
          </p:nvPr>
        </p:nvSpPr>
        <p:spPr/>
        <p:txBody>
          <a:bodyPr/>
          <a:lstStyle/>
          <a:p>
            <a:fld id="{77785403-2B37-C047-9C15-41597230AF84}" type="slidenum">
              <a:rPr lang="en-US" smtClean="0"/>
              <a:pPr/>
              <a:t>9</a:t>
            </a:fld>
            <a:endParaRPr lang="en-US"/>
          </a:p>
        </p:txBody>
      </p:sp>
    </p:spTree>
    <p:extLst>
      <p:ext uri="{BB962C8B-B14F-4D97-AF65-F5344CB8AC3E}">
        <p14:creationId xmlns:p14="http://schemas.microsoft.com/office/powerpoint/2010/main" val="396613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216C5678-EE20-4FA5-88E2-6E0BD67A2E26}" type="datetime1">
              <a:rPr lang="en-US" smtClean="0"/>
              <a:pPr/>
              <a:t>6/1/15</a:t>
            </a:fld>
            <a:endParaRPr lang="en-US" dirty="0"/>
          </a:p>
        </p:txBody>
      </p:sp>
      <p:sp>
        <p:nvSpPr>
          <p:cNvPr id="8" name="Slide Number Placeholder 7"/>
          <p:cNvSpPr>
            <a:spLocks noGrp="1"/>
          </p:cNvSpPr>
          <p:nvPr>
            <p:ph type="sldNum" sz="quarter" idx="11"/>
          </p:nvPr>
        </p:nvSpPr>
        <p:spPr/>
        <p:txBody>
          <a:bodyPr/>
          <a:lstStyle/>
          <a:p>
            <a:fld id="{BA9B540C-44DA-4F69-89C9-7C84606640D3}" type="slidenum">
              <a:rPr lang="en-US" smtClean="0"/>
              <a:pPr/>
              <a:t>‹#›</a:t>
            </a:fld>
            <a:endParaRPr lang="en-US" dirty="0"/>
          </a:p>
        </p:txBody>
      </p:sp>
      <p:sp>
        <p:nvSpPr>
          <p:cNvPr id="9" name="Footer Placeholder 8"/>
          <p:cNvSpPr>
            <a:spLocks noGrp="1"/>
          </p:cNvSpPr>
          <p:nvPr>
            <p:ph type="ftr" sz="quarter" idx="12"/>
          </p:nvPr>
        </p:nvSpPr>
        <p:spPr/>
        <p:txBody>
          <a:bodyPr/>
          <a:lstStyle/>
          <a:p>
            <a:r>
              <a:rPr lang="en-US" smtClean="0"/>
              <a:t>Footer Text</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051B39-B140-43FE-96DB-472A2B59CE7C}" type="datetime1">
              <a:rPr lang="en-US" smtClean="0"/>
              <a:pPr/>
              <a:t>6/1/15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A600BB2-27C5-458B-ABCE-839C88CF47CE}" type="datetime1">
              <a:rPr lang="en-US" smtClean="0"/>
              <a:pPr/>
              <a:t>6/1/15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B11D738E-8962-435F-8C43-147B8DD7E819}" type="datetime1">
              <a:rPr lang="en-US" smtClean="0"/>
              <a:pPr/>
              <a:t>6/1/15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CAEA93-55E7-4DA9-90C2-089A26EEFEC4}" type="datetime1">
              <a:rPr lang="en-US" smtClean="0"/>
              <a:pPr/>
              <a:t>6/1/15</a:t>
            </a:fld>
            <a:endParaRPr lang="en-US"/>
          </a:p>
        </p:txBody>
      </p:sp>
      <p:sp>
        <p:nvSpPr>
          <p:cNvPr id="5" name="Footer Placeholder 4"/>
          <p:cNvSpPr>
            <a:spLocks noGrp="1"/>
          </p:cNvSpPr>
          <p:nvPr>
            <p:ph type="ftr" sz="quarter" idx="11"/>
          </p:nvPr>
        </p:nvSpPr>
        <p:spPr/>
        <p:txBody>
          <a:bodyPr/>
          <a:lstStyle/>
          <a:p>
            <a:r>
              <a:rPr lang="en-US" smtClean="0"/>
              <a:t>Footer Text</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E34CF3C7-6809-4F39-BD67-A75817BDDE0A}" type="datetime1">
              <a:rPr lang="en-US" smtClean="0"/>
              <a:pPr/>
              <a:t>6/1/15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7EAEB24-CE78-465C-A726-91D0868FA48F}" type="datetime1">
              <a:rPr lang="en-US" smtClean="0"/>
              <a:pPr/>
              <a:t>6/1/15</a:t>
            </a:fld>
            <a:endParaRPr lang="en-US"/>
          </a:p>
        </p:txBody>
      </p:sp>
      <p:sp>
        <p:nvSpPr>
          <p:cNvPr id="8" name="Footer Placeholder 7"/>
          <p:cNvSpPr>
            <a:spLocks noGrp="1"/>
          </p:cNvSpPr>
          <p:nvPr>
            <p:ph type="ftr" sz="quarter" idx="11"/>
          </p:nvPr>
        </p:nvSpPr>
        <p:spPr/>
        <p:txBody>
          <a:bodyPr/>
          <a:lstStyle/>
          <a:p>
            <a:r>
              <a:rPr lang="en-US" smtClean="0"/>
              <a:t>Footer Text</a:t>
            </a:r>
            <a:endParaRPr lang="en-US"/>
          </a:p>
        </p:txBody>
      </p:sp>
      <p:sp>
        <p:nvSpPr>
          <p:cNvPr id="9" name="Slide Number Placeholder 8"/>
          <p:cNvSpPr>
            <a:spLocks noGrp="1"/>
          </p:cNvSpPr>
          <p:nvPr>
            <p:ph type="sldNum" sz="quarter" idx="12"/>
          </p:nvPr>
        </p:nvSpPr>
        <p:spPr/>
        <p:txBody>
          <a:bodyPr/>
          <a:lstStyle/>
          <a:p>
            <a:fld id="{BA9B540C-44DA-4F69-89C9-7C84606640D3}" type="slidenum">
              <a:rPr lang="en-US" smtClean="0"/>
              <a:pPr/>
              <a:t>‹#›</a:t>
            </a:fld>
            <a:endParaRPr lang="en-US"/>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0BAADF0-1749-4E8B-9691-B44A5F8C0895}" type="datetime1">
              <a:rPr lang="en-US" smtClean="0"/>
              <a:pPr/>
              <a:t>6/1/15</a:t>
            </a:fld>
            <a:endParaRPr lang="en-US"/>
          </a:p>
        </p:txBody>
      </p:sp>
      <p:sp>
        <p:nvSpPr>
          <p:cNvPr id="4" name="Footer Placeholder 3"/>
          <p:cNvSpPr>
            <a:spLocks noGrp="1"/>
          </p:cNvSpPr>
          <p:nvPr>
            <p:ph type="ftr" sz="quarter" idx="11"/>
          </p:nvPr>
        </p:nvSpPr>
        <p:spPr/>
        <p:txBody>
          <a:bodyPr/>
          <a:lstStyle/>
          <a:p>
            <a:r>
              <a:rPr lang="en-US" smtClean="0"/>
              <a:t>Footer Text</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AF628A-A867-4937-BBE5-207DB6F9C51A}" type="datetime1">
              <a:rPr lang="en-US" smtClean="0"/>
              <a:pPr/>
              <a:t>6/1/15</a:t>
            </a:fld>
            <a:endParaRPr lang="en-US"/>
          </a:p>
        </p:txBody>
      </p:sp>
      <p:sp>
        <p:nvSpPr>
          <p:cNvPr id="3" name="Footer Placeholder 2"/>
          <p:cNvSpPr>
            <a:spLocks noGrp="1"/>
          </p:cNvSpPr>
          <p:nvPr>
            <p:ph type="ftr" sz="quarter" idx="11"/>
          </p:nvPr>
        </p:nvSpPr>
        <p:spPr/>
        <p:txBody>
          <a:bodyPr/>
          <a:lstStyle/>
          <a:p>
            <a:r>
              <a:rPr lang="en-US" smtClean="0"/>
              <a:t>Footer Text</a:t>
            </a:r>
            <a:endParaRPr lang="en-US"/>
          </a:p>
        </p:txBody>
      </p:sp>
      <p:sp>
        <p:nvSpPr>
          <p:cNvPr id="4" name="Slide Number Placeholder 3"/>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8BBB94-68E6-4675-A946-F1C5994EDBD7}" type="datetime1">
              <a:rPr lang="en-US" smtClean="0"/>
              <a:pPr/>
              <a:t>6/1/15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3B8377-21E3-4835-B75D-4E2847E2750F}" type="datetime1">
              <a:rPr lang="en-US" smtClean="0"/>
              <a:pPr/>
              <a:t>6/1/15</a:t>
            </a:fld>
            <a:endParaRPr lang="en-US"/>
          </a:p>
        </p:txBody>
      </p:sp>
      <p:sp>
        <p:nvSpPr>
          <p:cNvPr id="6" name="Footer Placeholder 5"/>
          <p:cNvSpPr>
            <a:spLocks noGrp="1"/>
          </p:cNvSpPr>
          <p:nvPr>
            <p:ph type="ftr" sz="quarter" idx="11"/>
          </p:nvPr>
        </p:nvSpPr>
        <p:spPr/>
        <p:txBody>
          <a:bodyPr/>
          <a:lstStyle/>
          <a:p>
            <a:r>
              <a:rPr lang="en-US" smtClean="0"/>
              <a:t>Footer Text</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B0C4986D-6BE9-4264-908F-02DB36FD8D6C}" type="datetime1">
              <a:rPr lang="en-US" smtClean="0"/>
              <a:pPr/>
              <a:t>6/1/15</a:t>
            </a:fld>
            <a:endParaRPr lang="en-US" dirty="0"/>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r>
              <a:rPr lang="en-US" smtClean="0"/>
              <a:t>Footer Text</a:t>
            </a:r>
            <a:endParaRPr lang="en-US" dirty="0"/>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BA9B540C-44DA-4F69-89C9-7C84606640D3}" type="slidenum">
              <a:rPr lang="en-US" smtClean="0"/>
              <a:pPr/>
              <a:t>‹#›</a:t>
            </a:fld>
            <a:endParaRPr lang="en-US" dirty="0"/>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4" Type="http://schemas.openxmlformats.org/officeDocument/2006/relationships/image" Target="../media/image20.tiff"/><Relationship Id="rId5" Type="http://schemas.openxmlformats.org/officeDocument/2006/relationships/image" Target="../media/image21.emf"/><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emf"/><Relationship Id="rId5"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i="1" dirty="0" err="1" smtClean="0"/>
              <a:t>Instrumentino</a:t>
            </a:r>
            <a:r>
              <a:rPr lang="en-US" dirty="0"/>
              <a:t/>
            </a:r>
            <a:br>
              <a:rPr lang="en-US" dirty="0"/>
            </a:br>
            <a:r>
              <a:rPr lang="en-US" sz="5000" dirty="0" smtClean="0"/>
              <a:t>Control your experiments</a:t>
            </a:r>
            <a:br>
              <a:rPr lang="en-US" sz="5000" dirty="0" smtClean="0"/>
            </a:br>
            <a:r>
              <a:rPr lang="en-US" dirty="0" smtClean="0"/>
              <a:t> </a:t>
            </a:r>
            <a:endParaRPr lang="en-US" dirty="0"/>
          </a:p>
        </p:txBody>
      </p:sp>
      <p:sp>
        <p:nvSpPr>
          <p:cNvPr id="3" name="Subtitle 2"/>
          <p:cNvSpPr>
            <a:spLocks noGrp="1"/>
          </p:cNvSpPr>
          <p:nvPr>
            <p:ph type="subTitle" idx="1"/>
          </p:nvPr>
        </p:nvSpPr>
        <p:spPr/>
        <p:txBody>
          <a:bodyPr/>
          <a:lstStyle/>
          <a:p>
            <a:r>
              <a:rPr lang="en-US" dirty="0" smtClean="0"/>
              <a:t>Joel Koenka</a:t>
            </a:r>
          </a:p>
          <a:p>
            <a:r>
              <a:rPr lang="en-US" dirty="0" smtClean="0"/>
              <a:t>SCS Fall meeting 11/09/2014</a:t>
            </a:r>
            <a:endParaRPr lang="en-US" dirty="0"/>
          </a:p>
        </p:txBody>
      </p:sp>
      <p:pic>
        <p:nvPicPr>
          <p:cNvPr id="5" name="Picture 4" descr="Signet_UniversitaetBasel.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2399" y="125463"/>
            <a:ext cx="1194905" cy="1657931"/>
          </a:xfrm>
          <a:prstGeom prst="rect">
            <a:avLst/>
          </a:prstGeom>
        </p:spPr>
      </p:pic>
    </p:spTree>
    <p:extLst>
      <p:ext uri="{BB962C8B-B14F-4D97-AF65-F5344CB8AC3E}">
        <p14:creationId xmlns:p14="http://schemas.microsoft.com/office/powerpoint/2010/main" val="299872443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sz="4800" dirty="0" smtClean="0"/>
              <a:t>Required programing effort</a:t>
            </a:r>
            <a:endParaRPr lang="en-US" sz="4800" dirty="0"/>
          </a:p>
        </p:txBody>
      </p:sp>
      <p:pic>
        <p:nvPicPr>
          <p:cNvPr id="3" name="Content Placeholder 2" descr="code example.pdf"/>
          <p:cNvPicPr>
            <a:picLocks noGrp="1" noChangeAspect="1"/>
          </p:cNvPicPr>
          <p:nvPr>
            <p:ph idx="1"/>
          </p:nvPr>
        </p:nvPicPr>
        <p:blipFill>
          <a:blip r:embed="rId3">
            <a:extLst>
              <a:ext uri="{28A0092B-C50C-407E-A947-70E740481C1C}">
                <a14:useLocalDpi xmlns:a14="http://schemas.microsoft.com/office/drawing/2010/main" val="0"/>
              </a:ext>
            </a:extLst>
          </a:blip>
          <a:srcRect l="-14578" r="-14578"/>
          <a:stretch>
            <a:fillRect/>
          </a:stretch>
        </p:blipFill>
        <p:spPr/>
      </p:pic>
    </p:spTree>
    <p:extLst>
      <p:ext uri="{BB962C8B-B14F-4D97-AF65-F5344CB8AC3E}">
        <p14:creationId xmlns:p14="http://schemas.microsoft.com/office/powerpoint/2010/main" val="18271311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sz="4800" dirty="0" smtClean="0"/>
              <a:t>Example:</a:t>
            </a:r>
            <a:br>
              <a:rPr lang="en-US" sz="4800" dirty="0" smtClean="0"/>
            </a:br>
            <a:r>
              <a:rPr lang="en-US" sz="4000" dirty="0" smtClean="0"/>
              <a:t>Capillary Electrophoresis (CE)</a:t>
            </a:r>
            <a:endParaRPr lang="en-US" sz="4000" dirty="0"/>
          </a:p>
        </p:txBody>
      </p:sp>
      <p:sp>
        <p:nvSpPr>
          <p:cNvPr id="2" name="Content Placeholder 1"/>
          <p:cNvSpPr>
            <a:spLocks noGrp="1"/>
          </p:cNvSpPr>
          <p:nvPr>
            <p:ph idx="1"/>
          </p:nvPr>
        </p:nvSpPr>
        <p:spPr/>
        <p:txBody>
          <a:bodyPr/>
          <a:lstStyle/>
          <a:p>
            <a:r>
              <a:rPr lang="en-US" dirty="0" smtClean="0"/>
              <a:t>Components:</a:t>
            </a:r>
          </a:p>
          <a:p>
            <a:pPr lvl="1"/>
            <a:r>
              <a:rPr lang="en-US" dirty="0" smtClean="0"/>
              <a:t>High-Voltage supply</a:t>
            </a:r>
          </a:p>
          <a:p>
            <a:pPr lvl="1"/>
            <a:r>
              <a:rPr lang="en-US" dirty="0" smtClean="0"/>
              <a:t>Pressure controller</a:t>
            </a:r>
          </a:p>
          <a:p>
            <a:pPr lvl="1"/>
            <a:r>
              <a:rPr lang="en-US" dirty="0" smtClean="0"/>
              <a:t>Valves</a:t>
            </a:r>
          </a:p>
          <a:p>
            <a:pPr lvl="1"/>
            <a:r>
              <a:rPr lang="en-US" dirty="0" smtClean="0"/>
              <a:t>Syringe pump</a:t>
            </a:r>
          </a:p>
          <a:p>
            <a:r>
              <a:rPr lang="en-US" dirty="0" smtClean="0"/>
              <a:t>Actions:</a:t>
            </a:r>
          </a:p>
          <a:p>
            <a:pPr lvl="1"/>
            <a:r>
              <a:rPr lang="en-US" dirty="0" smtClean="0"/>
              <a:t>Flush capillary with buffer</a:t>
            </a:r>
          </a:p>
          <a:p>
            <a:pPr lvl="1"/>
            <a:r>
              <a:rPr lang="en-US" dirty="0" smtClean="0"/>
              <a:t>Inject sample</a:t>
            </a:r>
          </a:p>
          <a:p>
            <a:pPr lvl="1"/>
            <a:r>
              <a:rPr lang="en-US" dirty="0" smtClean="0"/>
              <a:t>Start a separation</a:t>
            </a:r>
          </a:p>
          <a:p>
            <a:r>
              <a:rPr lang="en-US" dirty="0" smtClean="0"/>
              <a:t>Methods (lists of actions):</a:t>
            </a:r>
          </a:p>
          <a:p>
            <a:pPr lvl="1"/>
            <a:r>
              <a:rPr lang="en-US" dirty="0" smtClean="0"/>
              <a:t>Separate sample 1 with 20 kV</a:t>
            </a:r>
          </a:p>
          <a:p>
            <a:pPr lvl="1"/>
            <a:r>
              <a:rPr lang="en-US" dirty="0"/>
              <a:t>Separate sample </a:t>
            </a:r>
            <a:r>
              <a:rPr lang="en-US" dirty="0" smtClean="0"/>
              <a:t>2 </a:t>
            </a:r>
            <a:r>
              <a:rPr lang="en-US" dirty="0"/>
              <a:t>with </a:t>
            </a:r>
            <a:r>
              <a:rPr lang="en-US" dirty="0" smtClean="0"/>
              <a:t>-30 kV and co-flow</a:t>
            </a:r>
          </a:p>
          <a:p>
            <a:pPr lvl="1"/>
            <a:r>
              <a:rPr lang="en-US" dirty="0" smtClean="0"/>
              <a:t>etc…</a:t>
            </a:r>
            <a:endParaRPr lang="en-US" dirty="0"/>
          </a:p>
          <a:p>
            <a:pPr lvl="1"/>
            <a:endParaRPr lang="en-US" dirty="0" smtClean="0"/>
          </a:p>
        </p:txBody>
      </p:sp>
    </p:spTree>
    <p:extLst>
      <p:ext uri="{BB962C8B-B14F-4D97-AF65-F5344CB8AC3E}">
        <p14:creationId xmlns:p14="http://schemas.microsoft.com/office/powerpoint/2010/main" val="359001818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Graphical User Interface</a:t>
            </a:r>
            <a:endParaRPr lang="en-US" dirty="0"/>
          </a:p>
        </p:txBody>
      </p:sp>
      <p:pic>
        <p:nvPicPr>
          <p:cNvPr id="5" name="Content Placeholder 4" descr="fig 3.pdf"/>
          <p:cNvPicPr>
            <a:picLocks noGrp="1" noChangeAspect="1"/>
          </p:cNvPicPr>
          <p:nvPr>
            <p:ph idx="1"/>
          </p:nvPr>
        </p:nvPicPr>
        <p:blipFill>
          <a:blip r:embed="rId3">
            <a:extLst>
              <a:ext uri="{28A0092B-C50C-407E-A947-70E740481C1C}">
                <a14:useLocalDpi xmlns:a14="http://schemas.microsoft.com/office/drawing/2010/main" val="0"/>
              </a:ext>
            </a:extLst>
          </a:blip>
          <a:srcRect t="-1285" b="-1285"/>
          <a:stretch>
            <a:fillRect/>
          </a:stretch>
        </p:blipFill>
        <p:spPr/>
      </p:pic>
    </p:spTree>
    <p:extLst>
      <p:ext uri="{BB962C8B-B14F-4D97-AF65-F5344CB8AC3E}">
        <p14:creationId xmlns:p14="http://schemas.microsoft.com/office/powerpoint/2010/main" val="411600421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chor="ctr" anchorCtr="1"/>
          <a:lstStyle/>
          <a:p>
            <a:r>
              <a:rPr lang="en-US" sz="5400" dirty="0" smtClean="0"/>
              <a:t>Case studies</a:t>
            </a:r>
            <a:endParaRPr lang="en-US" sz="5400" dirty="0"/>
          </a:p>
        </p:txBody>
      </p:sp>
      <p:sp>
        <p:nvSpPr>
          <p:cNvPr id="8" name="Text Placeholder 7"/>
          <p:cNvSpPr>
            <a:spLocks noGrp="1"/>
          </p:cNvSpPr>
          <p:nvPr>
            <p:ph type="body" idx="1"/>
          </p:nvPr>
        </p:nvSpPr>
        <p:spPr/>
        <p:txBody>
          <a:bodyPr/>
          <a:lstStyle/>
          <a:p>
            <a:r>
              <a:rPr lang="en-US" dirty="0" smtClean="0"/>
              <a:t>Some systems already using </a:t>
            </a:r>
            <a:r>
              <a:rPr lang="en-US" i="1" dirty="0" err="1" smtClean="0"/>
              <a:t>Instrumentino</a:t>
            </a:r>
            <a:endParaRPr lang="en-US" i="1" dirty="0"/>
          </a:p>
        </p:txBody>
      </p:sp>
    </p:spTree>
    <p:extLst>
      <p:ext uri="{BB962C8B-B14F-4D97-AF65-F5344CB8AC3E}">
        <p14:creationId xmlns:p14="http://schemas.microsoft.com/office/powerpoint/2010/main" val="360971315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sz="4800" dirty="0" smtClean="0"/>
              <a:t>Low-cost MFC control box</a:t>
            </a:r>
            <a:br>
              <a:rPr lang="en-US" sz="4800" dirty="0" smtClean="0"/>
            </a:br>
            <a:r>
              <a:rPr lang="en-US" sz="4800" dirty="0" smtClean="0"/>
              <a:t>(</a:t>
            </a:r>
            <a:r>
              <a:rPr lang="en-US" sz="4000" dirty="0" smtClean="0"/>
              <a:t>Mass Flow Controller)</a:t>
            </a:r>
            <a:endParaRPr lang="en-US" sz="4000" dirty="0"/>
          </a:p>
        </p:txBody>
      </p:sp>
      <p:pic>
        <p:nvPicPr>
          <p:cNvPr id="2" name="Content Placeholder 1"/>
          <p:cNvPicPr>
            <a:picLocks noGrp="1" noChangeAspect="1"/>
          </p:cNvPicPr>
          <p:nvPr>
            <p:ph sz="half" idx="2"/>
          </p:nvPr>
        </p:nvPicPr>
        <p:blipFill>
          <a:blip r:embed="rId3"/>
          <a:srcRect t="-24507" b="-24507"/>
          <a:stretch>
            <a:fillRect/>
          </a:stretch>
        </p:blipFill>
        <p:spPr/>
      </p:pic>
      <p:pic>
        <p:nvPicPr>
          <p:cNvPr id="3" name="Content Placeholder 2"/>
          <p:cNvPicPr>
            <a:picLocks noGrp="1" noChangeAspect="1"/>
          </p:cNvPicPr>
          <p:nvPr>
            <p:ph sz="quarter" idx="13"/>
          </p:nvPr>
        </p:nvPicPr>
        <p:blipFill>
          <a:blip r:embed="rId4"/>
          <a:srcRect t="-24711" b="-24711"/>
          <a:stretch>
            <a:fillRect/>
          </a:stretch>
        </p:blipFill>
        <p:spPr/>
      </p:pic>
    </p:spTree>
    <p:extLst>
      <p:ext uri="{BB962C8B-B14F-4D97-AF65-F5344CB8AC3E}">
        <p14:creationId xmlns:p14="http://schemas.microsoft.com/office/powerpoint/2010/main" val="94916493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sz="4800" dirty="0"/>
              <a:t>Portable dual-capillary CE </a:t>
            </a:r>
          </a:p>
        </p:txBody>
      </p:sp>
      <p:sp>
        <p:nvSpPr>
          <p:cNvPr id="11" name="Text Placeholder 7"/>
          <p:cNvSpPr txBox="1">
            <a:spLocks/>
          </p:cNvSpPr>
          <p:nvPr/>
        </p:nvSpPr>
        <p:spPr>
          <a:xfrm>
            <a:off x="379980" y="4896988"/>
            <a:ext cx="5607163" cy="1489298"/>
          </a:xfrm>
          <a:prstGeom prst="rect">
            <a:avLst/>
          </a:prstGeom>
        </p:spPr>
        <p:txBody>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sz="1600" i="1" u="sng" dirty="0" smtClean="0"/>
              <a:t>Collaboration:</a:t>
            </a:r>
          </a:p>
          <a:p>
            <a:pPr marL="0" indent="0">
              <a:buNone/>
            </a:pPr>
            <a:r>
              <a:rPr lang="en-US" sz="1600" b="1" i="1" dirty="0" smtClean="0">
                <a:ea typeface="Helvetica"/>
                <a:cs typeface="Helvetica"/>
              </a:rPr>
              <a:t>Dr. Jorge </a:t>
            </a:r>
            <a:r>
              <a:rPr lang="en-US" sz="1600" b="1" i="1" dirty="0" err="1" smtClean="0">
                <a:ea typeface="Helvetica"/>
                <a:cs typeface="Helvetica"/>
              </a:rPr>
              <a:t>Sáiz</a:t>
            </a:r>
            <a:r>
              <a:rPr lang="en-US" sz="1600" b="1" i="1" dirty="0">
                <a:ea typeface="Helvetica"/>
                <a:cs typeface="Helvetica"/>
              </a:rPr>
              <a:t>, </a:t>
            </a:r>
            <a:r>
              <a:rPr lang="en-US" sz="1600" b="1" i="1" dirty="0"/>
              <a:t>Prof. </a:t>
            </a:r>
            <a:r>
              <a:rPr lang="en-US" sz="1600" b="1" i="1" dirty="0" smtClean="0">
                <a:ea typeface="Helvetica"/>
                <a:cs typeface="Helvetica"/>
              </a:rPr>
              <a:t>Carmen </a:t>
            </a:r>
            <a:r>
              <a:rPr lang="en-US" sz="1600" b="1" i="1" dirty="0" err="1">
                <a:ea typeface="Helvetica"/>
                <a:cs typeface="Helvetica"/>
              </a:rPr>
              <a:t>García</a:t>
            </a:r>
            <a:r>
              <a:rPr lang="en-US" sz="1600" b="1" i="1" dirty="0">
                <a:ea typeface="Helvetica"/>
                <a:cs typeface="Helvetica"/>
              </a:rPr>
              <a:t>-Ruiz</a:t>
            </a:r>
            <a:endParaRPr lang="en-US" sz="1600" b="1" i="1" dirty="0"/>
          </a:p>
          <a:p>
            <a:pPr marL="0" indent="0">
              <a:buNone/>
            </a:pPr>
            <a:r>
              <a:rPr lang="en-US" sz="1600" i="1" dirty="0">
                <a:ea typeface="Helvetica"/>
                <a:cs typeface="Helvetica"/>
              </a:rPr>
              <a:t>Department of Analytical Chemistry, Physical Chemistry and Chemical </a:t>
            </a:r>
            <a:r>
              <a:rPr lang="en-US" sz="1600" i="1" dirty="0" smtClean="0">
                <a:ea typeface="Helvetica"/>
                <a:cs typeface="Helvetica"/>
              </a:rPr>
              <a:t>Engineering</a:t>
            </a:r>
          </a:p>
          <a:p>
            <a:pPr marL="0" indent="0">
              <a:buNone/>
            </a:pPr>
            <a:r>
              <a:rPr lang="en-US" sz="1600" i="1" dirty="0" smtClean="0">
                <a:ea typeface="Helvetica"/>
                <a:cs typeface="Helvetica"/>
              </a:rPr>
              <a:t>University </a:t>
            </a:r>
            <a:r>
              <a:rPr lang="en-US" sz="1600" i="1" dirty="0">
                <a:ea typeface="Helvetica"/>
                <a:cs typeface="Helvetica"/>
              </a:rPr>
              <a:t>of </a:t>
            </a:r>
            <a:r>
              <a:rPr lang="en-US" sz="1600" i="1" dirty="0" err="1" smtClean="0">
                <a:ea typeface="Helvetica"/>
                <a:cs typeface="Helvetica"/>
              </a:rPr>
              <a:t>Alcalá</a:t>
            </a:r>
            <a:r>
              <a:rPr lang="en-US" sz="1600" i="1" dirty="0" smtClean="0">
                <a:ea typeface="Helvetica"/>
                <a:cs typeface="Helvetica"/>
              </a:rPr>
              <a:t>, Madrid</a:t>
            </a:r>
            <a:r>
              <a:rPr lang="en-US" sz="1600" i="1" dirty="0">
                <a:ea typeface="Helvetica"/>
                <a:cs typeface="Helvetica"/>
              </a:rPr>
              <a:t>, Spain</a:t>
            </a:r>
          </a:p>
        </p:txBody>
      </p:sp>
      <p:pic>
        <p:nvPicPr>
          <p:cNvPr id="9" name="Content Placeholder 2" descr="_DSC2163.JPG"/>
          <p:cNvPicPr>
            <a:picLocks noGrp="1" noChangeAspect="1"/>
          </p:cNvPicPr>
          <p:nvPr>
            <p:ph sz="quarter" idx="13"/>
          </p:nvPr>
        </p:nvPicPr>
        <p:blipFill rotWithShape="1">
          <a:blip r:embed="rId3" cstate="print">
            <a:extLst>
              <a:ext uri="{28A0092B-C50C-407E-A947-70E740481C1C}">
                <a14:useLocalDpi xmlns:a14="http://schemas.microsoft.com/office/drawing/2010/main" val="0"/>
              </a:ext>
            </a:extLst>
          </a:blip>
          <a:srcRect l="9089" r="9089"/>
          <a:stretch/>
        </p:blipFill>
        <p:spPr>
          <a:xfrm>
            <a:off x="365125" y="1600200"/>
            <a:ext cx="4041775" cy="3092601"/>
          </a:xfrm>
        </p:spPr>
      </p:pic>
      <p:pic>
        <p:nvPicPr>
          <p:cNvPr id="13" name="Content Placeholder 6" descr="Figure 2.tif"/>
          <p:cNvPicPr>
            <a:picLocks noGrp="1" noChangeAspect="1"/>
          </p:cNvPicPr>
          <p:nvPr>
            <p:ph sz="half" idx="2"/>
          </p:nvPr>
        </p:nvPicPr>
        <p:blipFill>
          <a:blip r:embed="rId4" cstate="print">
            <a:extLst>
              <a:ext uri="{28A0092B-C50C-407E-A947-70E740481C1C}">
                <a14:useLocalDpi xmlns:a14="http://schemas.microsoft.com/office/drawing/2010/main" val="0"/>
              </a:ext>
            </a:extLst>
          </a:blip>
          <a:srcRect l="-39676" r="-39676"/>
          <a:stretch>
            <a:fillRect/>
          </a:stretch>
        </p:blipFill>
        <p:spPr>
          <a:xfrm>
            <a:off x="4648200" y="1600200"/>
            <a:ext cx="4038600" cy="3092601"/>
          </a:xfrm>
        </p:spPr>
      </p:pic>
      <p:pic>
        <p:nvPicPr>
          <p:cNvPr id="7" name="Picture 6" descr="universidad_de_alcala.eps"/>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49051" y="5219734"/>
            <a:ext cx="2436065" cy="731123"/>
          </a:xfrm>
          <a:prstGeom prst="rect">
            <a:avLst/>
          </a:prstGeom>
        </p:spPr>
      </p:pic>
    </p:spTree>
    <p:extLst>
      <p:ext uri="{BB962C8B-B14F-4D97-AF65-F5344CB8AC3E}">
        <p14:creationId xmlns:p14="http://schemas.microsoft.com/office/powerpoint/2010/main" val="114860404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nchor="ctr" anchorCtr="1"/>
          <a:lstStyle/>
          <a:p>
            <a:r>
              <a:rPr lang="en-US" sz="5400" dirty="0" smtClean="0"/>
              <a:t>Thank you for listening</a:t>
            </a:r>
            <a:endParaRPr lang="en-US" sz="5400" dirty="0"/>
          </a:p>
        </p:txBody>
      </p:sp>
      <p:sp>
        <p:nvSpPr>
          <p:cNvPr id="8" name="Text Placeholder 7"/>
          <p:cNvSpPr>
            <a:spLocks noGrp="1"/>
          </p:cNvSpPr>
          <p:nvPr>
            <p:ph type="subTitle" idx="1"/>
          </p:nvPr>
        </p:nvSpPr>
        <p:spPr/>
        <p:txBody>
          <a:bodyPr/>
          <a:lstStyle/>
          <a:p>
            <a:r>
              <a:rPr lang="en-US" dirty="0" smtClean="0"/>
              <a:t>Interested in a collaboration?</a:t>
            </a:r>
          </a:p>
          <a:p>
            <a:r>
              <a:rPr lang="en-US" dirty="0" smtClean="0"/>
              <a:t>Contact: </a:t>
            </a:r>
            <a:r>
              <a:rPr lang="en-US" u="sng" dirty="0" err="1" smtClean="0"/>
              <a:t>joel.koenka@unibas.ch</a:t>
            </a:r>
            <a:endParaRPr lang="en-US" u="sng" dirty="0" smtClean="0"/>
          </a:p>
          <a:p>
            <a:endParaRPr lang="en-US" i="1" dirty="0"/>
          </a:p>
        </p:txBody>
      </p:sp>
    </p:spTree>
    <p:extLst>
      <p:ext uri="{BB962C8B-B14F-4D97-AF65-F5344CB8AC3E}">
        <p14:creationId xmlns:p14="http://schemas.microsoft.com/office/powerpoint/2010/main" val="104941282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Experimental science</a:t>
            </a:r>
            <a:endParaRPr lang="en-US" dirty="0"/>
          </a:p>
        </p:txBody>
      </p:sp>
      <p:pic>
        <p:nvPicPr>
          <p:cNvPr id="7" name="Content Placeholder 6" descr="Pictofigo_-_Idea.png"/>
          <p:cNvPicPr>
            <a:picLocks noGrp="1" noChangeAspect="1"/>
          </p:cNvPicPr>
          <p:nvPr>
            <p:ph sz="half" idx="2"/>
          </p:nvPr>
        </p:nvPicPr>
        <p:blipFill>
          <a:blip r:embed="rId3">
            <a:extLst>
              <a:ext uri="{28A0092B-C50C-407E-A947-70E740481C1C}">
                <a14:useLocalDpi xmlns:a14="http://schemas.microsoft.com/office/drawing/2010/main" val="0"/>
              </a:ext>
            </a:extLst>
          </a:blip>
          <a:srcRect l="427" r="427"/>
          <a:stretch>
            <a:fillRect/>
          </a:stretch>
        </p:blipFill>
        <p:spPr>
          <a:xfrm>
            <a:off x="3147390" y="2318027"/>
            <a:ext cx="2601843" cy="2915824"/>
          </a:xfrm>
        </p:spPr>
      </p:pic>
    </p:spTree>
    <p:extLst>
      <p:ext uri="{BB962C8B-B14F-4D97-AF65-F5344CB8AC3E}">
        <p14:creationId xmlns:p14="http://schemas.microsoft.com/office/powerpoint/2010/main" val="28424670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Purpose-made systems</a:t>
            </a:r>
            <a:endParaRPr lang="en-US" dirty="0"/>
          </a:p>
        </p:txBody>
      </p:sp>
      <p:pic>
        <p:nvPicPr>
          <p:cNvPr id="2" name="Content Placeholder 1" descr="20140818_142214.jpg"/>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2351" b="24345"/>
          <a:stretch/>
        </p:blipFill>
        <p:spPr/>
      </p:pic>
    </p:spTree>
    <p:extLst>
      <p:ext uri="{BB962C8B-B14F-4D97-AF65-F5344CB8AC3E}">
        <p14:creationId xmlns:p14="http://schemas.microsoft.com/office/powerpoint/2010/main" val="252386596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err="1" smtClean="0"/>
              <a:t>Arduino</a:t>
            </a:r>
            <a:endParaRPr lang="en-US" dirty="0"/>
          </a:p>
        </p:txBody>
      </p:sp>
      <p:sp>
        <p:nvSpPr>
          <p:cNvPr id="6" name="Content Placeholder 5"/>
          <p:cNvSpPr>
            <a:spLocks noGrp="1"/>
          </p:cNvSpPr>
          <p:nvPr>
            <p:ph idx="1"/>
          </p:nvPr>
        </p:nvSpPr>
        <p:spPr/>
        <p:txBody>
          <a:bodyPr/>
          <a:lstStyle/>
          <a:p>
            <a:pPr>
              <a:lnSpc>
                <a:spcPct val="150000"/>
              </a:lnSpc>
            </a:pPr>
            <a:r>
              <a:rPr lang="en-US" dirty="0" smtClean="0"/>
              <a:t>An open-source hardware (OSH) microcontroller</a:t>
            </a:r>
          </a:p>
          <a:p>
            <a:pPr>
              <a:lnSpc>
                <a:spcPct val="150000"/>
              </a:lnSpc>
            </a:pPr>
            <a:r>
              <a:rPr lang="en-US" dirty="0" smtClean="0"/>
              <a:t>Connects through a USB</a:t>
            </a:r>
          </a:p>
          <a:p>
            <a:pPr>
              <a:lnSpc>
                <a:spcPct val="150000"/>
              </a:lnSpc>
            </a:pPr>
            <a:r>
              <a:rPr lang="en-US" dirty="0" smtClean="0"/>
              <a:t>Provides </a:t>
            </a:r>
            <a:r>
              <a:rPr lang="en-US" dirty="0"/>
              <a:t>low-level </a:t>
            </a:r>
            <a:r>
              <a:rPr lang="en-US" dirty="0" smtClean="0"/>
              <a:t>control</a:t>
            </a:r>
          </a:p>
          <a:p>
            <a:pPr>
              <a:lnSpc>
                <a:spcPct val="150000"/>
              </a:lnSpc>
            </a:pPr>
            <a:r>
              <a:rPr lang="en-US" dirty="0" smtClean="0"/>
              <a:t>Very easy to program</a:t>
            </a:r>
          </a:p>
          <a:p>
            <a:pPr>
              <a:lnSpc>
                <a:spcPct val="150000"/>
              </a:lnSpc>
            </a:pPr>
            <a:r>
              <a:rPr lang="en-US" dirty="0" smtClean="0"/>
              <a:t>Very very cheap (~10 CHF)</a:t>
            </a:r>
          </a:p>
          <a:p>
            <a:pPr>
              <a:lnSpc>
                <a:spcPct val="150000"/>
              </a:lnSpc>
            </a:pPr>
            <a:r>
              <a:rPr lang="en-US" dirty="0"/>
              <a:t>Plenty of user experience on the web</a:t>
            </a:r>
          </a:p>
          <a:p>
            <a:pPr>
              <a:lnSpc>
                <a:spcPct val="150000"/>
              </a:lnSpc>
            </a:pPr>
            <a:endParaRPr lang="en-US" dirty="0"/>
          </a:p>
        </p:txBody>
      </p:sp>
      <p:pic>
        <p:nvPicPr>
          <p:cNvPr id="2" name="Picture 1" descr="150px-Arduino_Logo.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1800" y="4830763"/>
            <a:ext cx="1905000" cy="1295400"/>
          </a:xfrm>
          <a:prstGeom prst="rect">
            <a:avLst/>
          </a:prstGeom>
        </p:spPr>
      </p:pic>
      <p:pic>
        <p:nvPicPr>
          <p:cNvPr id="7" name="Picture 6" descr="vvvvv.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60850" y="2171102"/>
            <a:ext cx="2286000" cy="2286000"/>
          </a:xfrm>
          <a:prstGeom prst="rect">
            <a:avLst/>
          </a:prstGeom>
        </p:spPr>
      </p:pic>
    </p:spTree>
    <p:extLst>
      <p:ext uri="{BB962C8B-B14F-4D97-AF65-F5344CB8AC3E}">
        <p14:creationId xmlns:p14="http://schemas.microsoft.com/office/powerpoint/2010/main" val="33364732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Proprietary controllers</a:t>
            </a:r>
            <a:endParaRPr lang="en-US" dirty="0"/>
          </a:p>
        </p:txBody>
      </p:sp>
      <p:sp>
        <p:nvSpPr>
          <p:cNvPr id="6" name="Content Placeholder 5"/>
          <p:cNvSpPr>
            <a:spLocks noGrp="1"/>
          </p:cNvSpPr>
          <p:nvPr>
            <p:ph idx="1"/>
          </p:nvPr>
        </p:nvSpPr>
        <p:spPr/>
        <p:txBody>
          <a:bodyPr/>
          <a:lstStyle/>
          <a:p>
            <a:pPr>
              <a:lnSpc>
                <a:spcPct val="150000"/>
              </a:lnSpc>
            </a:pPr>
            <a:r>
              <a:rPr lang="en-US" dirty="0" smtClean="0"/>
              <a:t>Used to control sophisticated hardware units </a:t>
            </a:r>
          </a:p>
          <a:p>
            <a:pPr>
              <a:lnSpc>
                <a:spcPct val="150000"/>
              </a:lnSpc>
            </a:pPr>
            <a:r>
              <a:rPr lang="en-US" dirty="0" smtClean="0"/>
              <a:t>Black box architecture</a:t>
            </a:r>
          </a:p>
          <a:p>
            <a:pPr>
              <a:lnSpc>
                <a:spcPct val="150000"/>
              </a:lnSpc>
            </a:pPr>
            <a:r>
              <a:rPr lang="en-US" dirty="0" smtClean="0"/>
              <a:t>Comes with a dedicated software</a:t>
            </a:r>
          </a:p>
          <a:p>
            <a:pPr>
              <a:lnSpc>
                <a:spcPct val="150000"/>
              </a:lnSpc>
            </a:pPr>
            <a:r>
              <a:rPr lang="en-US" dirty="0" smtClean="0"/>
              <a:t>Sometimes also </a:t>
            </a:r>
            <a:r>
              <a:rPr lang="en-US" dirty="0"/>
              <a:t>provides an </a:t>
            </a:r>
            <a:r>
              <a:rPr lang="en-US" dirty="0" smtClean="0"/>
              <a:t>API</a:t>
            </a:r>
            <a:br>
              <a:rPr lang="en-US" dirty="0" smtClean="0"/>
            </a:br>
            <a:r>
              <a:rPr lang="en-US" dirty="0" smtClean="0"/>
              <a:t>(Application Programming Interface)</a:t>
            </a:r>
          </a:p>
        </p:txBody>
      </p:sp>
      <p:pic>
        <p:nvPicPr>
          <p:cNvPr id="5" name="Picture 4" descr="EIB__51963.1405404671.1000.10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1143" y="2292048"/>
            <a:ext cx="1977327" cy="2521857"/>
          </a:xfrm>
          <a:prstGeom prst="rect">
            <a:avLst/>
          </a:prstGeom>
        </p:spPr>
      </p:pic>
    </p:spTree>
    <p:extLst>
      <p:ext uri="{BB962C8B-B14F-4D97-AF65-F5344CB8AC3E}">
        <p14:creationId xmlns:p14="http://schemas.microsoft.com/office/powerpoint/2010/main" val="9848536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Control hierarchy</a:t>
            </a:r>
            <a:endParaRPr lang="en-US" dirty="0"/>
          </a:p>
        </p:txBody>
      </p:sp>
      <p:pic>
        <p:nvPicPr>
          <p:cNvPr id="7" name="Content Placeholder 6" descr="control architecture.pdf"/>
          <p:cNvPicPr>
            <a:picLocks noGrp="1" noChangeAspect="1"/>
          </p:cNvPicPr>
          <p:nvPr>
            <p:ph idx="1"/>
          </p:nvPr>
        </p:nvPicPr>
        <p:blipFill>
          <a:blip r:embed="rId3">
            <a:extLst>
              <a:ext uri="{28A0092B-C50C-407E-A947-70E740481C1C}">
                <a14:useLocalDpi xmlns:a14="http://schemas.microsoft.com/office/drawing/2010/main" val="0"/>
              </a:ext>
            </a:extLst>
          </a:blip>
          <a:srcRect l="-18187" r="-18187"/>
          <a:stretch>
            <a:fillRect/>
          </a:stretch>
        </p:blipFill>
        <p:spPr/>
      </p:pic>
    </p:spTree>
    <p:extLst>
      <p:ext uri="{BB962C8B-B14F-4D97-AF65-F5344CB8AC3E}">
        <p14:creationId xmlns:p14="http://schemas.microsoft.com/office/powerpoint/2010/main" val="346089950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Software requirements</a:t>
            </a:r>
            <a:endParaRPr lang="en-US" dirty="0"/>
          </a:p>
        </p:txBody>
      </p:sp>
      <p:sp>
        <p:nvSpPr>
          <p:cNvPr id="6" name="Content Placeholder 5"/>
          <p:cNvSpPr>
            <a:spLocks noGrp="1"/>
          </p:cNvSpPr>
          <p:nvPr>
            <p:ph idx="1"/>
          </p:nvPr>
        </p:nvSpPr>
        <p:spPr/>
        <p:txBody>
          <a:bodyPr/>
          <a:lstStyle/>
          <a:p>
            <a:pPr>
              <a:lnSpc>
                <a:spcPct val="150000"/>
              </a:lnSpc>
            </a:pPr>
            <a:r>
              <a:rPr lang="en-US" dirty="0" smtClean="0"/>
              <a:t>Control all of the system parts</a:t>
            </a:r>
          </a:p>
          <a:p>
            <a:pPr>
              <a:lnSpc>
                <a:spcPct val="150000"/>
              </a:lnSpc>
            </a:pPr>
            <a:r>
              <a:rPr lang="en-US" dirty="0" smtClean="0"/>
              <a:t>Allow automatic run</a:t>
            </a:r>
          </a:p>
          <a:p>
            <a:pPr>
              <a:lnSpc>
                <a:spcPct val="150000"/>
              </a:lnSpc>
            </a:pPr>
            <a:r>
              <a:rPr lang="en-US" dirty="0" smtClean="0"/>
              <a:t>Provide graphic on-line data on screen</a:t>
            </a:r>
          </a:p>
          <a:p>
            <a:pPr>
              <a:lnSpc>
                <a:spcPct val="150000"/>
              </a:lnSpc>
            </a:pPr>
            <a:r>
              <a:rPr lang="en-US" dirty="0" smtClean="0"/>
              <a:t>Save data for later analysis</a:t>
            </a:r>
          </a:p>
          <a:p>
            <a:pPr>
              <a:lnSpc>
                <a:spcPct val="150000"/>
              </a:lnSpc>
            </a:pPr>
            <a:endParaRPr lang="en-US" dirty="0"/>
          </a:p>
          <a:p>
            <a:pPr>
              <a:lnSpc>
                <a:spcPct val="150000"/>
              </a:lnSpc>
            </a:pPr>
            <a:r>
              <a:rPr lang="en-US" dirty="0" smtClean="0"/>
              <a:t>Run on all platforms</a:t>
            </a:r>
            <a:r>
              <a:rPr lang="en-US" dirty="0"/>
              <a:t> </a:t>
            </a:r>
            <a:r>
              <a:rPr lang="en-US" dirty="0" smtClean="0"/>
              <a:t>(Windows, Mac, Linux)</a:t>
            </a:r>
          </a:p>
          <a:p>
            <a:pPr>
              <a:lnSpc>
                <a:spcPct val="150000"/>
              </a:lnSpc>
            </a:pPr>
            <a:r>
              <a:rPr lang="en-US" dirty="0" smtClean="0"/>
              <a:t>Minimize user’s programming efforts</a:t>
            </a:r>
          </a:p>
        </p:txBody>
      </p:sp>
    </p:spTree>
    <p:extLst>
      <p:ext uri="{BB962C8B-B14F-4D97-AF65-F5344CB8AC3E}">
        <p14:creationId xmlns:p14="http://schemas.microsoft.com/office/powerpoint/2010/main" val="26490978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Presenting: </a:t>
            </a:r>
            <a:r>
              <a:rPr lang="en-US" i="1" dirty="0" err="1" smtClean="0"/>
              <a:t>Instrumentino</a:t>
            </a:r>
            <a:endParaRPr lang="en-US" i="1" dirty="0"/>
          </a:p>
        </p:txBody>
      </p:sp>
      <p:sp>
        <p:nvSpPr>
          <p:cNvPr id="6" name="Content Placeholder 5"/>
          <p:cNvSpPr>
            <a:spLocks noGrp="1"/>
          </p:cNvSpPr>
          <p:nvPr>
            <p:ph idx="1"/>
          </p:nvPr>
        </p:nvSpPr>
        <p:spPr/>
        <p:txBody>
          <a:bodyPr>
            <a:normAutofit/>
          </a:bodyPr>
          <a:lstStyle/>
          <a:p>
            <a:pPr>
              <a:lnSpc>
                <a:spcPct val="150000"/>
              </a:lnSpc>
            </a:pPr>
            <a:r>
              <a:rPr lang="en-US" dirty="0" smtClean="0"/>
              <a:t>Does all of the above</a:t>
            </a:r>
          </a:p>
          <a:p>
            <a:pPr>
              <a:lnSpc>
                <a:spcPct val="150000"/>
              </a:lnSpc>
            </a:pPr>
            <a:endParaRPr lang="en-US" dirty="0"/>
          </a:p>
          <a:p>
            <a:pPr>
              <a:lnSpc>
                <a:spcPct val="150000"/>
              </a:lnSpc>
            </a:pPr>
            <a:r>
              <a:rPr lang="en-US" dirty="0" smtClean="0"/>
              <a:t>Open-source, released under GPLv3</a:t>
            </a:r>
          </a:p>
          <a:p>
            <a:pPr>
              <a:lnSpc>
                <a:spcPct val="150000"/>
              </a:lnSpc>
            </a:pPr>
            <a:endParaRPr lang="en-US" dirty="0" smtClean="0"/>
          </a:p>
          <a:p>
            <a:pPr>
              <a:lnSpc>
                <a:spcPct val="150000"/>
              </a:lnSpc>
            </a:pPr>
            <a:r>
              <a:rPr lang="en-US" dirty="0" smtClean="0"/>
              <a:t>Written </a:t>
            </a:r>
            <a:r>
              <a:rPr lang="en-US" dirty="0"/>
              <a:t>in </a:t>
            </a:r>
            <a:r>
              <a:rPr lang="en-US" dirty="0" smtClean="0"/>
              <a:t>python</a:t>
            </a:r>
          </a:p>
          <a:p>
            <a:pPr>
              <a:lnSpc>
                <a:spcPct val="150000"/>
              </a:lnSpc>
            </a:pPr>
            <a:endParaRPr lang="en-US" dirty="0" smtClean="0"/>
          </a:p>
          <a:p>
            <a:pPr>
              <a:lnSpc>
                <a:spcPct val="150000"/>
              </a:lnSpc>
            </a:pPr>
            <a:r>
              <a:rPr lang="en-US" dirty="0" smtClean="0"/>
              <a:t>Efforts = Design + Hardware + Software</a:t>
            </a:r>
            <a:endParaRPr lang="en-US" dirty="0"/>
          </a:p>
          <a:p>
            <a:pPr>
              <a:lnSpc>
                <a:spcPct val="150000"/>
              </a:lnSpc>
            </a:pPr>
            <a:endParaRPr lang="en-US" dirty="0" smtClean="0"/>
          </a:p>
          <a:p>
            <a:pPr>
              <a:lnSpc>
                <a:spcPct val="150000"/>
              </a:lnSpc>
            </a:pPr>
            <a:endParaRPr lang="en-US" dirty="0" smtClean="0"/>
          </a:p>
        </p:txBody>
      </p:sp>
      <p:pic>
        <p:nvPicPr>
          <p:cNvPr id="2" name="Picture 1" descr="Python-Programming-Languag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77429" y="4140017"/>
            <a:ext cx="2675466" cy="903693"/>
          </a:xfrm>
          <a:prstGeom prst="rect">
            <a:avLst/>
          </a:prstGeom>
        </p:spPr>
      </p:pic>
      <p:pic>
        <p:nvPicPr>
          <p:cNvPr id="3" name="Picture 2" descr="GPLv3_Logo.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31307" y="2829811"/>
            <a:ext cx="2021588" cy="1443254"/>
          </a:xfrm>
          <a:prstGeom prst="rect">
            <a:avLst/>
          </a:prstGeom>
        </p:spPr>
      </p:pic>
      <p:pic>
        <p:nvPicPr>
          <p:cNvPr id="8" name="Picture 7" descr="checklist.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86953" y="1421111"/>
            <a:ext cx="936376" cy="1231707"/>
          </a:xfrm>
          <a:prstGeom prst="rect">
            <a:avLst/>
          </a:prstGeom>
        </p:spPr>
      </p:pic>
      <p:cxnSp>
        <p:nvCxnSpPr>
          <p:cNvPr id="7" name="Straight Connector 6"/>
          <p:cNvCxnSpPr/>
          <p:nvPr/>
        </p:nvCxnSpPr>
        <p:spPr>
          <a:xfrm flipV="1">
            <a:off x="5292080" y="5517232"/>
            <a:ext cx="1296144" cy="50405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1364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nchorCtr="1"/>
          <a:lstStyle/>
          <a:p>
            <a:r>
              <a:rPr lang="en-US" dirty="0" smtClean="0"/>
              <a:t>Levels of engagement</a:t>
            </a:r>
            <a:endParaRPr lang="en-US" i="1" dirty="0"/>
          </a:p>
        </p:txBody>
      </p:sp>
      <p:sp>
        <p:nvSpPr>
          <p:cNvPr id="6" name="Content Placeholder 5"/>
          <p:cNvSpPr>
            <a:spLocks noGrp="1"/>
          </p:cNvSpPr>
          <p:nvPr>
            <p:ph idx="1"/>
          </p:nvPr>
        </p:nvSpPr>
        <p:spPr/>
        <p:txBody>
          <a:bodyPr>
            <a:normAutofit lnSpcReduction="10000"/>
          </a:bodyPr>
          <a:lstStyle/>
          <a:p>
            <a:pPr>
              <a:lnSpc>
                <a:spcPct val="150000"/>
              </a:lnSpc>
            </a:pPr>
            <a:r>
              <a:rPr lang="en-US" dirty="0" smtClean="0"/>
              <a:t>End user:</a:t>
            </a:r>
            <a:br>
              <a:rPr lang="en-US" dirty="0" smtClean="0"/>
            </a:br>
            <a:r>
              <a:rPr lang="en-US" dirty="0" smtClean="0"/>
              <a:t>Run experiments</a:t>
            </a:r>
          </a:p>
          <a:p>
            <a:pPr>
              <a:lnSpc>
                <a:spcPct val="150000"/>
              </a:lnSpc>
            </a:pPr>
            <a:endParaRPr lang="en-US" dirty="0"/>
          </a:p>
          <a:p>
            <a:pPr>
              <a:lnSpc>
                <a:spcPct val="150000"/>
              </a:lnSpc>
            </a:pPr>
            <a:r>
              <a:rPr lang="en-US" dirty="0" smtClean="0"/>
              <a:t>Advanced user:</a:t>
            </a:r>
            <a:br>
              <a:rPr lang="en-US" dirty="0" smtClean="0"/>
            </a:br>
            <a:r>
              <a:rPr lang="en-US" dirty="0" smtClean="0"/>
              <a:t>Set up new systems</a:t>
            </a:r>
          </a:p>
          <a:p>
            <a:pPr>
              <a:lnSpc>
                <a:spcPct val="150000"/>
              </a:lnSpc>
            </a:pPr>
            <a:endParaRPr lang="en-US" dirty="0"/>
          </a:p>
          <a:p>
            <a:pPr>
              <a:lnSpc>
                <a:spcPct val="150000"/>
              </a:lnSpc>
            </a:pPr>
            <a:r>
              <a:rPr lang="en-US" dirty="0" smtClean="0"/>
              <a:t>Fellow developer:</a:t>
            </a:r>
            <a:br>
              <a:rPr lang="en-US" dirty="0" smtClean="0"/>
            </a:br>
            <a:r>
              <a:rPr lang="en-US" dirty="0" smtClean="0"/>
              <a:t>Add features</a:t>
            </a:r>
          </a:p>
        </p:txBody>
      </p:sp>
      <p:pic>
        <p:nvPicPr>
          <p:cNvPr id="7" name="Picture 6" descr="user_super 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3679" y="4281713"/>
            <a:ext cx="1739011" cy="2019904"/>
          </a:xfrm>
          <a:prstGeom prst="rect">
            <a:avLst/>
          </a:prstGeom>
        </p:spPr>
      </p:pic>
      <p:pic>
        <p:nvPicPr>
          <p:cNvPr id="12" name="Picture 11" descr="user-advance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7905" y="2685144"/>
            <a:ext cx="1739012" cy="2019905"/>
          </a:xfrm>
          <a:prstGeom prst="rect">
            <a:avLst/>
          </a:prstGeom>
        </p:spPr>
      </p:pic>
      <p:pic>
        <p:nvPicPr>
          <p:cNvPr id="13" name="Picture 12" descr="user-simpl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25655" y="1309914"/>
            <a:ext cx="1739012" cy="2019905"/>
          </a:xfrm>
          <a:prstGeom prst="rect">
            <a:avLst/>
          </a:prstGeom>
        </p:spPr>
      </p:pic>
    </p:spTree>
    <p:extLst>
      <p:ext uri="{BB962C8B-B14F-4D97-AF65-F5344CB8AC3E}">
        <p14:creationId xmlns:p14="http://schemas.microsoft.com/office/powerpoint/2010/main" val="1553977073"/>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5085</TotalTime>
  <Words>1756</Words>
  <Application>Microsoft Macintosh PowerPoint</Application>
  <PresentationFormat>On-screen Show (4:3)</PresentationFormat>
  <Paragraphs>165</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Executive</vt:lpstr>
      <vt:lpstr>Instrumentino Control your experiments  </vt:lpstr>
      <vt:lpstr>Experimental science</vt:lpstr>
      <vt:lpstr>Purpose-made systems</vt:lpstr>
      <vt:lpstr>Arduino</vt:lpstr>
      <vt:lpstr>Proprietary controllers</vt:lpstr>
      <vt:lpstr>Control hierarchy</vt:lpstr>
      <vt:lpstr>Software requirements</vt:lpstr>
      <vt:lpstr>Presenting: Instrumentino</vt:lpstr>
      <vt:lpstr>Levels of engagement</vt:lpstr>
      <vt:lpstr>Required programing effort</vt:lpstr>
      <vt:lpstr>Example: Capillary Electrophoresis (CE)</vt:lpstr>
      <vt:lpstr>Graphical User Interface</vt:lpstr>
      <vt:lpstr>Case studies</vt:lpstr>
      <vt:lpstr>Low-cost MFC control box (Mass Flow Controller)</vt:lpstr>
      <vt:lpstr>Portable dual-capillary CE </vt:lpstr>
      <vt:lpstr>Thank you for listening</vt:lpstr>
    </vt:vector>
  </TitlesOfParts>
  <Company>University of Basel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Instrumentino Control your instruments  </dc:title>
  <dc:creator>Joel Koenka</dc:creator>
  <cp:lastModifiedBy>Joel Koenka</cp:lastModifiedBy>
  <cp:revision>84</cp:revision>
  <dcterms:created xsi:type="dcterms:W3CDTF">2014-09-10T15:27:22Z</dcterms:created>
  <dcterms:modified xsi:type="dcterms:W3CDTF">2015-01-06T11:23:43Z</dcterms:modified>
</cp:coreProperties>
</file>

<file path=docProps/thumbnail.jpeg>
</file>